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17"/>
  </p:notesMasterIdLst>
  <p:sldIdLst>
    <p:sldId id="263" r:id="rId4"/>
    <p:sldId id="414" r:id="rId5"/>
    <p:sldId id="431" r:id="rId6"/>
    <p:sldId id="510" r:id="rId7"/>
    <p:sldId id="511" r:id="rId8"/>
    <p:sldId id="416" r:id="rId9"/>
    <p:sldId id="268" r:id="rId10"/>
    <p:sldId id="419" r:id="rId11"/>
    <p:sldId id="479" r:id="rId12"/>
    <p:sldId id="323" r:id="rId13"/>
    <p:sldId id="480" r:id="rId14"/>
    <p:sldId id="271" r:id="rId15"/>
    <p:sldId id="304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2" d="100"/>
          <a:sy n="62" d="100"/>
        </p:scale>
        <p:origin x="82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4FE971-923F-4ED1-A429-49575696D86D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1C1542-D418-4019-A63D-0875FBAACB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7859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42950" lvl="1" indent="-285750" algn="l" fontAlgn="base">
              <a:buFont typeface="Courier New" panose="02070309020205020404" pitchFamily="49" charset="0"/>
              <a:buChar char="o"/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Provide a concise summary of your research on the effectiveness of a specific NNBF project or projects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marL="1143000" lvl="2" indent="-228600" algn="l" fontAlgn="base">
              <a:buFont typeface="Arial" panose="020B0604020202020204" pitchFamily="34" charset="0"/>
              <a:buChar char="§"/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How was the effectiveness assessed? 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marL="1143000" lvl="2" indent="-228600" algn="l" fontAlgn="base">
              <a:buFont typeface="Arial" panose="020B0604020202020204" pitchFamily="34" charset="0"/>
              <a:buChar char="§"/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Were there specific performance targets or baseline for comparison?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marL="1143000" lvl="2" indent="-228600" algn="l" fontAlgn="base">
              <a:buFont typeface="Arial" panose="020B0604020202020204" pitchFamily="34" charset="0"/>
              <a:buChar char="§"/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What were the results? 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1C1542-D418-4019-A63D-0875FBAACBA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597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6115F-CA3F-3202-D183-94F2B6AF83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0D5523-A3FD-B0A3-C8F4-446C9FDD84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8BDF6A-835B-0735-00BC-DC11FA8B9D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1AEB7-81FB-4798-B33E-289528A81E7F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1539E7-34EF-B02A-2E1E-7E2270EFBB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E21046-C43C-8C60-39E5-14F4C4944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DDFA8-944D-4C80-BEC8-060B57F0C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6141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789B5-B7F1-DD43-F71B-5916450D5B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37363C-33D7-5B10-C5CD-A3703DEA20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0FCAF7-8ECD-C177-61C0-4EBEF036A9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1AEB7-81FB-4798-B33E-289528A81E7F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0CD70D-E17D-0EAC-E5B3-EAADB6B5F3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62AA9E-A296-E7BA-412D-B2D8C4329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DDFA8-944D-4C80-BEC8-060B57F0C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3973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BA19C7-EFEA-115A-4137-960BA4417A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0CFFD5-F0F4-32C0-38F9-F8FDC86809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3E1E1D-22E1-F58A-3FE6-D8F7609009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1AEB7-81FB-4798-B33E-289528A81E7F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DCE63B-1347-2884-5A29-45D00FB08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9D49B6-DCE7-6181-28DA-F1B6210ECE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DDFA8-944D-4C80-BEC8-060B57F0C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8727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7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918A6-7225-4E2C-9A3C-59D73F0566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A6B2F-DD8A-4225-B5BF-0F279E7546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4857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918A6-7225-4E2C-9A3C-59D73F0566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A6B2F-DD8A-4225-B5BF-0F279E7546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37176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4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918A6-7225-4E2C-9A3C-59D73F0566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A6B2F-DD8A-4225-B5BF-0F279E7546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3837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918A6-7225-4E2C-9A3C-59D73F0566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A6B2F-DD8A-4225-B5BF-0F279E7546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06612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9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9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918A6-7225-4E2C-9A3C-59D73F0566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A6B2F-DD8A-4225-B5BF-0F279E7546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7841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918A6-7225-4E2C-9A3C-59D73F0566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A6B2F-DD8A-4225-B5BF-0F279E7546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38195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918A6-7225-4E2C-9A3C-59D73F0566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A6B2F-DD8A-4225-B5BF-0F279E7546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94594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9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918A6-7225-4E2C-9A3C-59D73F0566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A6B2F-DD8A-4225-B5BF-0F279E7546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681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9E399-707E-BB71-481C-2E2313298D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84EB48-6EB4-5044-C454-D7A33BA9DA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F7E9A3-7D81-2EFA-9704-F8AB52C513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1AEB7-81FB-4798-B33E-289528A81E7F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56F340-E96C-5924-4BDC-B00B29395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F62D05-334E-E15F-E578-AE18061BE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DDFA8-944D-4C80-BEC8-060B57F0C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0291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918A6-7225-4E2C-9A3C-59D73F0566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A6B2F-DD8A-4225-B5BF-0F279E7546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2845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918A6-7225-4E2C-9A3C-59D73F0566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A6B2F-DD8A-4225-B5BF-0F279E7546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9786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8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8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918A6-7225-4E2C-9A3C-59D73F0566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A6B2F-DD8A-4225-B5BF-0F279E7546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2752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DE206-907D-45CB-B7AE-EF8C7B3103A2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FA64B-1DD1-409B-910D-1E3241485E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1709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DE206-907D-45CB-B7AE-EF8C7B3103A2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FA64B-1DD1-409B-910D-1E3241485E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9777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DE206-907D-45CB-B7AE-EF8C7B3103A2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FA64B-1DD1-409B-910D-1E3241485E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039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DE206-907D-45CB-B7AE-EF8C7B3103A2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FA64B-1DD1-409B-910D-1E3241485E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7448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DE206-907D-45CB-B7AE-EF8C7B3103A2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FA64B-1DD1-409B-910D-1E3241485E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494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DE206-907D-45CB-B7AE-EF8C7B3103A2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FA64B-1DD1-409B-910D-1E3241485E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2017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DE206-907D-45CB-B7AE-EF8C7B3103A2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FA64B-1DD1-409B-910D-1E3241485E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3444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54ACD-1127-A719-B968-261A58BA3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D7EE50-1C4C-9568-988D-4DCECF2E58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4BAE57-CE23-0FAA-F3D2-81D8A9C03F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1AEB7-81FB-4798-B33E-289528A81E7F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73B4E6-B579-6E43-0162-D0888E4BB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D82AB4-161E-76FF-186F-4B06C38A8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DDFA8-944D-4C80-BEC8-060B57F0C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63275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DE206-907D-45CB-B7AE-EF8C7B3103A2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FA64B-1DD1-409B-910D-1E3241485E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6861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DE206-907D-45CB-B7AE-EF8C7B3103A2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FA64B-1DD1-409B-910D-1E3241485E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453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DE206-907D-45CB-B7AE-EF8C7B3103A2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FA64B-1DD1-409B-910D-1E3241485E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3002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DE206-907D-45CB-B7AE-EF8C7B3103A2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FA64B-1DD1-409B-910D-1E3241485E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300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9B6C2E-D49B-6CD1-5ED3-75CA98426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005193-38B4-8C34-7FA0-AAB999E533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5E18B9-B2DE-A979-DAE9-63524B9900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0891AA-29DB-B374-4CB7-036AC0D0FE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1AEB7-81FB-4798-B33E-289528A81E7F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3B4D36-AEC3-295A-CC81-AED5A3D43D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687117-CEEF-755C-4A27-131F0B082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DDFA8-944D-4C80-BEC8-060B57F0C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2772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7BA41-A47D-7A03-F7DB-C6D6267BE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08D3EA-6E3C-ADE8-1BC0-7E90B89BBF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E2D438-9EC6-49C5-D8A5-D24868FCF4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DA773F-C5ED-61B1-4A54-5EF509F1C8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DF2BEC-0E26-2120-6FE6-A4A934ABE6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67BC02-DE74-0CDC-78A9-BA1788FC2E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1AEB7-81FB-4798-B33E-289528A81E7F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C2EDE16-C479-FCCD-7BDD-E5EF72BF8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78ACCCC-1582-C71C-3668-ED8394AE7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DDFA8-944D-4C80-BEC8-060B57F0C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365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54661C-3960-9ADE-B923-41DA82E7C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1B507E-D573-AFFC-12AD-F79564974C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1AEB7-81FB-4798-B33E-289528A81E7F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9AA465-2DE6-10FB-9CA4-748FF776D7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20D979-43F0-8213-032D-82455B79B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DDFA8-944D-4C80-BEC8-060B57F0C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6577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622E16-0238-32F6-3206-718E83C3F4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1AEB7-81FB-4798-B33E-289528A81E7F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3EB3A5-3A01-4CB3-9430-9725691B67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C479DF-EF64-C70D-3451-F8D59D75E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DDFA8-944D-4C80-BEC8-060B57F0C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5084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C6A508-8B47-0BCF-4A30-DC38115CF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49BE3B-08C0-A052-EF9E-1092235BFC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4E6606-672D-858D-1544-986D81A857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EE33B6-C432-8083-6A57-20213F2DC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1AEB7-81FB-4798-B33E-289528A81E7F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91BCB7-E545-1D73-BA93-88D8667998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874B3A-CEC9-D725-3B84-B8534C832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DDFA8-944D-4C80-BEC8-060B57F0C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1734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C09DD1-31C7-9986-A9D9-56D30418D5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9AF832-B091-EAC7-E2A2-30B634FCDC8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177756-3E83-10FF-943D-2D8DA0000F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256C44-B06A-E287-37A6-FA5AE0466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1AEB7-81FB-4798-B33E-289528A81E7F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88AF46-95C8-A665-178F-387117AD1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F6FCA8-3E32-BEC7-CA74-A399A7959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DDFA8-944D-4C80-BEC8-060B57F0C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385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8D9FEFD-296D-831F-FD59-713BD9F468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01A2BB-E61E-4DF8-6E5A-892C381A38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BE9D47-6167-9B20-A772-CE04823463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F1AEB7-81FB-4798-B33E-289528A81E7F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DADF1-24EE-F5FE-1CC1-1BE45F2EA6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3F6E68-6CA7-509D-C82A-9919A358AA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ADDFA8-944D-4C80-BEC8-060B57F0C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261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9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5918A6-7225-4E2C-9A3C-59D73F0566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9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9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6A6B2F-DD8A-4225-B5BF-0F279E7546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714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4DE206-907D-45CB-B7AE-EF8C7B3103A2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FFA64B-1DD1-409B-910D-1E3241485E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789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TIF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6B5B85-0B11-48C8-B25E-1E3B562735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2720" y="782493"/>
            <a:ext cx="12019280" cy="31797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  <a:t>N</a:t>
            </a:r>
            <a:r>
              <a:rPr lang="en-US" b="1" i="0" dirty="0"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</a:rPr>
              <a:t>ature-based approaches for improving water quality</a:t>
            </a:r>
            <a:endParaRPr lang="en-US" b="1" dirty="0">
              <a:solidFill>
                <a:schemeClr val="accent5">
                  <a:lumMod val="20000"/>
                  <a:lumOff val="8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06D7A3-5C11-4B1B-A211-026DA6D3F0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0720" y="4239263"/>
            <a:ext cx="11511280" cy="2330212"/>
          </a:xfrm>
        </p:spPr>
        <p:txBody>
          <a:bodyPr>
            <a:normAutofit fontScale="92500" lnSpcReduction="10000"/>
          </a:bodyPr>
          <a:lstStyle/>
          <a:p>
            <a:r>
              <a:rPr lang="en-US" sz="4600" dirty="0">
                <a:solidFill>
                  <a:schemeClr val="bg1"/>
                </a:solidFill>
                <a:latin typeface="Arial Black" panose="020B0A04020102020204" pitchFamily="34" charset="0"/>
              </a:rPr>
              <a:t>Chester Zarnoch</a:t>
            </a:r>
          </a:p>
          <a:p>
            <a:r>
              <a:rPr lang="en-US" sz="3600" dirty="0">
                <a:solidFill>
                  <a:schemeClr val="bg1"/>
                </a:solidFill>
              </a:rPr>
              <a:t>Baruch College and Graduate Center </a:t>
            </a:r>
          </a:p>
          <a:p>
            <a:r>
              <a:rPr lang="en-US" sz="3600" dirty="0">
                <a:solidFill>
                  <a:schemeClr val="bg1"/>
                </a:solidFill>
              </a:rPr>
              <a:t>City University of New York</a:t>
            </a:r>
          </a:p>
          <a:p>
            <a:r>
              <a:rPr lang="en-US" sz="3600" dirty="0">
                <a:solidFill>
                  <a:schemeClr val="bg1"/>
                </a:solidFill>
              </a:rPr>
              <a:t>Science and Resilience Institute  </a:t>
            </a:r>
          </a:p>
          <a:p>
            <a:endParaRPr lang="en-US" sz="46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CFDCAF-5B2D-4360-8A3A-C7623749F7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857591"/>
            <a:ext cx="3381665" cy="10004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26EB5B2-DB79-4F2A-9FF9-748FE7BE3B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02832" y="5639605"/>
            <a:ext cx="1938696" cy="11949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1FFF15E-7B14-432F-800E-19E422000D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40942" y="4114976"/>
            <a:ext cx="951058" cy="1518036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A9A9EA40-60EE-4585-8532-FC041574A7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17831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83771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ECCE57-C2E9-4C17-A780-2F2A1149C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304" y="1452780"/>
            <a:ext cx="4812096" cy="132556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Ribbed mussels increase nitrogen removal via denitrification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3E8161-D54D-4095-955B-6AA7C6BF2BEE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8273" y="365125"/>
            <a:ext cx="6333423" cy="630518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2EBB1B7-A906-4E13-BD4D-72BBECAF6651}"/>
              </a:ext>
            </a:extLst>
          </p:cNvPr>
          <p:cNvSpPr txBox="1"/>
          <p:nvPr/>
        </p:nvSpPr>
        <p:spPr>
          <a:xfrm>
            <a:off x="1135782" y="6275672"/>
            <a:ext cx="39752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Zhu et al. 2019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Marine Ecology Progress Series</a:t>
            </a:r>
          </a:p>
        </p:txBody>
      </p:sp>
    </p:spTree>
    <p:extLst>
      <p:ext uri="{BB962C8B-B14F-4D97-AF65-F5344CB8AC3E}">
        <p14:creationId xmlns:p14="http://schemas.microsoft.com/office/powerpoint/2010/main" val="352331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8AA3A44-6C3F-4C47-9E56-D623847826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4413" y="0"/>
            <a:ext cx="9144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89C3135-488B-4E57-87AE-18CA2679CD93}"/>
              </a:ext>
            </a:extLst>
          </p:cNvPr>
          <p:cNvSpPr txBox="1"/>
          <p:nvPr/>
        </p:nvSpPr>
        <p:spPr>
          <a:xfrm>
            <a:off x="1750824" y="865590"/>
            <a:ext cx="43451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Funding: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Hudson River Foundation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NY Water Resources Institute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95E3A9-D6A9-400A-9DB8-70DF2CB139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46" y="451433"/>
            <a:ext cx="1444877" cy="10851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CF00616-E8E8-42EB-8D6E-739681944A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47" y="1762087"/>
            <a:ext cx="1585097" cy="8047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124FA6C-F526-44EB-9CA2-5D291384C3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1916" y="2539334"/>
            <a:ext cx="957155" cy="148145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C2EA837-1E5A-40AC-9BC7-BDF72AAF76E7}"/>
              </a:ext>
            </a:extLst>
          </p:cNvPr>
          <p:cNvSpPr txBox="1"/>
          <p:nvPr/>
        </p:nvSpPr>
        <p:spPr>
          <a:xfrm>
            <a:off x="128263" y="3977512"/>
            <a:ext cx="15610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Denise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Bruesewitz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Ph.D.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Colby College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C039752-09DF-4AA7-8EFC-43F05EDCC72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8754" t="37562" r="36337" b="25724"/>
          <a:stretch/>
        </p:blipFill>
        <p:spPr>
          <a:xfrm>
            <a:off x="10808413" y="946017"/>
            <a:ext cx="1400710" cy="118119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4E79499-0E07-4923-B08B-B57986EFF3D2}"/>
              </a:ext>
            </a:extLst>
          </p:cNvPr>
          <p:cNvSpPr txBox="1"/>
          <p:nvPr/>
        </p:nvSpPr>
        <p:spPr>
          <a:xfrm>
            <a:off x="10733853" y="2043420"/>
            <a:ext cx="154983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Mary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Alldred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Ph.D.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SUNY Plattsburgh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AF5D16B1-7484-486C-AC49-855B15E161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8412" y="2844637"/>
            <a:ext cx="1383587" cy="1070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45B7E22-7E27-4424-81E2-12585BCCAF5D}"/>
              </a:ext>
            </a:extLst>
          </p:cNvPr>
          <p:cNvSpPr txBox="1"/>
          <p:nvPr/>
        </p:nvSpPr>
        <p:spPr>
          <a:xfrm>
            <a:off x="10808412" y="3977512"/>
            <a:ext cx="13124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Stephen Gosnell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Baruch College &amp; CUNY Graduate Center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D2CB7AC-91A2-4CFF-8890-9D41510CE3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40724" y="4693542"/>
            <a:ext cx="1333176" cy="111756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318FB39-66E1-4B76-9129-21B03358FAF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73839" y="5897395"/>
            <a:ext cx="1903936" cy="46754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3DC858A-9ECF-48D8-B483-6DBE66E1FD3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79266" y="759937"/>
            <a:ext cx="4218174" cy="24782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34B0999-4F0C-6CEE-1512-03F33C30DD8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2550" y="4716176"/>
            <a:ext cx="1255885" cy="151803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115978B-168A-1B43-D9E5-7578CEBCFC00}"/>
              </a:ext>
            </a:extLst>
          </p:cNvPr>
          <p:cNvSpPr txBox="1"/>
          <p:nvPr/>
        </p:nvSpPr>
        <p:spPr>
          <a:xfrm>
            <a:off x="28556" y="6126859"/>
            <a:ext cx="15610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Beryl Kahn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CUNY Graduate Center</a:t>
            </a:r>
          </a:p>
        </p:txBody>
      </p:sp>
    </p:spTree>
    <p:extLst>
      <p:ext uri="{BB962C8B-B14F-4D97-AF65-F5344CB8AC3E}">
        <p14:creationId xmlns:p14="http://schemas.microsoft.com/office/powerpoint/2010/main" val="9675751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7E2FF30-4B1E-1B8A-1292-84DF2FB5A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00" y="169452"/>
            <a:ext cx="11360800" cy="763600"/>
          </a:xfrm>
        </p:spPr>
        <p:txBody>
          <a:bodyPr>
            <a:noAutofit/>
          </a:bodyPr>
          <a:lstStyle/>
          <a:p>
            <a:pPr algn="ctr"/>
            <a:r>
              <a:rPr lang="en" sz="4800" dirty="0">
                <a:solidFill>
                  <a:srgbClr val="FFFF00"/>
                </a:solidFill>
              </a:rPr>
              <a:t>Gansevoort Peninsula Salt Marsh</a:t>
            </a:r>
            <a:endParaRPr lang="en-US" sz="4800" dirty="0">
              <a:solidFill>
                <a:srgbClr val="FFFF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0E6C56-B577-F23B-9696-AB86072677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145" y="1591850"/>
            <a:ext cx="3820491" cy="50966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407DC87-7717-6023-292F-BF525123BD96}"/>
              </a:ext>
            </a:extLst>
          </p:cNvPr>
          <p:cNvSpPr txBox="1"/>
          <p:nvPr/>
        </p:nvSpPr>
        <p:spPr>
          <a:xfrm>
            <a:off x="2041200" y="1237282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June 2023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F68369B-007F-D751-F012-64F64D1626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549"/>
          <a:stretch/>
        </p:blipFill>
        <p:spPr>
          <a:xfrm>
            <a:off x="5406024" y="1591852"/>
            <a:ext cx="4864789" cy="50966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0A654C6-6C50-C811-28BF-5789AF433999}"/>
              </a:ext>
            </a:extLst>
          </p:cNvPr>
          <p:cNvSpPr txBox="1"/>
          <p:nvPr/>
        </p:nvSpPr>
        <p:spPr>
          <a:xfrm>
            <a:off x="6576291" y="1250361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October 2023</a:t>
            </a:r>
          </a:p>
        </p:txBody>
      </p:sp>
    </p:spTree>
    <p:extLst>
      <p:ext uri="{BB962C8B-B14F-4D97-AF65-F5344CB8AC3E}">
        <p14:creationId xmlns:p14="http://schemas.microsoft.com/office/powerpoint/2010/main" val="10490321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31282E-B21A-BCB0-EA47-CEC5881FB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599" y="670753"/>
            <a:ext cx="11360800" cy="763600"/>
          </a:xfrm>
        </p:spPr>
        <p:txBody>
          <a:bodyPr>
            <a:normAutofit fontScale="90000"/>
          </a:bodyPr>
          <a:lstStyle/>
          <a:p>
            <a:pPr algn="ctr"/>
            <a:r>
              <a:rPr lang="en" sz="4800" dirty="0">
                <a:solidFill>
                  <a:srgbClr val="FFFF00"/>
                </a:solidFill>
              </a:rPr>
              <a:t>Gansevoort Peninsula Salt Marsh </a:t>
            </a:r>
            <a:br>
              <a:rPr lang="en" sz="4800" dirty="0">
                <a:solidFill>
                  <a:srgbClr val="FFFF00"/>
                </a:solidFill>
              </a:rPr>
            </a:br>
            <a:r>
              <a:rPr lang="en" sz="4800" dirty="0">
                <a:solidFill>
                  <a:srgbClr val="FFFF00"/>
                </a:solidFill>
              </a:rPr>
              <a:t>Nitrogen Removal </a:t>
            </a:r>
            <a:br>
              <a:rPr lang="en" sz="3733" dirty="0">
                <a:solidFill>
                  <a:srgbClr val="FFFF00"/>
                </a:solidFill>
              </a:rPr>
            </a:b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96FA70-E5C7-2EFD-A539-BC4207E03224}"/>
              </a:ext>
            </a:extLst>
          </p:cNvPr>
          <p:cNvSpPr txBox="1"/>
          <p:nvPr/>
        </p:nvSpPr>
        <p:spPr>
          <a:xfrm flipH="1">
            <a:off x="415601" y="1212797"/>
            <a:ext cx="430751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Treatments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1) No Spartina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2) Short form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3) Tall form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 descr="A graph of different colored lines&#10;&#10;Description automatically generated with medium confidence">
            <a:extLst>
              <a:ext uri="{FF2B5EF4-FFF2-40B4-BE49-F238E27FC236}">
                <a16:creationId xmlns:a16="http://schemas.microsoft.com/office/drawing/2014/main" id="{03677B68-9C69-6F84-8241-8E8676CC77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6663" y="1434353"/>
            <a:ext cx="7560335" cy="533834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6B16D2E-B750-B4E7-7042-9DA72900F5FB}"/>
              </a:ext>
            </a:extLst>
          </p:cNvPr>
          <p:cNvSpPr/>
          <p:nvPr/>
        </p:nvSpPr>
        <p:spPr>
          <a:xfrm>
            <a:off x="7395456" y="6269664"/>
            <a:ext cx="1518024" cy="420568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F1D52A8-7C7A-F460-762A-D9D56190EEF2}"/>
              </a:ext>
            </a:extLst>
          </p:cNvPr>
          <p:cNvSpPr/>
          <p:nvPr/>
        </p:nvSpPr>
        <p:spPr>
          <a:xfrm>
            <a:off x="5952565" y="6269663"/>
            <a:ext cx="1442891" cy="42056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A0514CE-CCD5-F13C-AA44-85AB83A9B6A4}"/>
              </a:ext>
            </a:extLst>
          </p:cNvPr>
          <p:cNvCxnSpPr>
            <a:cxnSpLocks/>
          </p:cNvCxnSpPr>
          <p:nvPr/>
        </p:nvCxnSpPr>
        <p:spPr>
          <a:xfrm>
            <a:off x="3687485" y="4566841"/>
            <a:ext cx="6529513" cy="0"/>
          </a:xfrm>
          <a:prstGeom prst="line">
            <a:avLst/>
          </a:prstGeom>
          <a:ln w="158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80380485-46F4-73A3-175D-896E69B2E9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3409" y="2907747"/>
            <a:ext cx="1085182" cy="104250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968117E-6296-BF93-A0E3-B17183EC11D1}"/>
              </a:ext>
            </a:extLst>
          </p:cNvPr>
          <p:cNvSpPr txBox="1"/>
          <p:nvPr/>
        </p:nvSpPr>
        <p:spPr>
          <a:xfrm>
            <a:off x="10238132" y="4105176"/>
            <a:ext cx="10096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Other Natural Marshes</a:t>
            </a:r>
          </a:p>
        </p:txBody>
      </p:sp>
    </p:spTree>
    <p:extLst>
      <p:ext uri="{BB962C8B-B14F-4D97-AF65-F5344CB8AC3E}">
        <p14:creationId xmlns:p14="http://schemas.microsoft.com/office/powerpoint/2010/main" val="13933682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DE55E1-E916-456C-9EDA-B19399AF65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35" y="95038"/>
            <a:ext cx="11877040" cy="11430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Nature-based solutions (ecological engineering) can improve water quality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B154EC9-8201-4A3D-A176-38FC901E8B78}"/>
              </a:ext>
            </a:extLst>
          </p:cNvPr>
          <p:cNvSpPr/>
          <p:nvPr/>
        </p:nvSpPr>
        <p:spPr>
          <a:xfrm>
            <a:off x="276225" y="1231244"/>
            <a:ext cx="11448415" cy="5443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: Beveled 3">
            <a:extLst>
              <a:ext uri="{FF2B5EF4-FFF2-40B4-BE49-F238E27FC236}">
                <a16:creationId xmlns:a16="http://schemas.microsoft.com/office/drawing/2014/main" id="{3EF387D8-017E-4CF2-A75E-E4ABC6E095E4}"/>
              </a:ext>
            </a:extLst>
          </p:cNvPr>
          <p:cNvSpPr/>
          <p:nvPr/>
        </p:nvSpPr>
        <p:spPr>
          <a:xfrm>
            <a:off x="3633787" y="3258185"/>
            <a:ext cx="4924425" cy="1276350"/>
          </a:xfrm>
          <a:prstGeom prst="bevel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Nutrient Concentration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54C02DA-98A4-4E0F-A54E-6345DE164313}"/>
              </a:ext>
            </a:extLst>
          </p:cNvPr>
          <p:cNvSpPr/>
          <p:nvPr/>
        </p:nvSpPr>
        <p:spPr>
          <a:xfrm>
            <a:off x="721360" y="3140075"/>
            <a:ext cx="2143760" cy="1394460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Nutrient Inputs</a:t>
            </a: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76B14531-084A-4A13-8872-368951946560}"/>
              </a:ext>
            </a:extLst>
          </p:cNvPr>
          <p:cNvSpPr/>
          <p:nvPr/>
        </p:nvSpPr>
        <p:spPr>
          <a:xfrm>
            <a:off x="2912427" y="3347720"/>
            <a:ext cx="914400" cy="10972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2F8971D1-DD29-44CB-9988-8689100FFEE3}"/>
              </a:ext>
            </a:extLst>
          </p:cNvPr>
          <p:cNvSpPr/>
          <p:nvPr/>
        </p:nvSpPr>
        <p:spPr>
          <a:xfrm>
            <a:off x="8412479" y="3347720"/>
            <a:ext cx="914400" cy="10972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570AD9A-0F6A-4B6B-B1F8-E8864EC80C2C}"/>
              </a:ext>
            </a:extLst>
          </p:cNvPr>
          <p:cNvSpPr/>
          <p:nvPr/>
        </p:nvSpPr>
        <p:spPr>
          <a:xfrm>
            <a:off x="9438640" y="3140075"/>
            <a:ext cx="2143760" cy="1394460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Nutrient Outputs</a:t>
            </a: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7027C00A-D194-4590-8A20-F914DCF6FE9B}"/>
              </a:ext>
            </a:extLst>
          </p:cNvPr>
          <p:cNvSpPr/>
          <p:nvPr/>
        </p:nvSpPr>
        <p:spPr>
          <a:xfrm rot="16200000">
            <a:off x="5638798" y="2430781"/>
            <a:ext cx="914400" cy="10972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E8380A56-7BA6-464B-9BA6-7E074124E965}"/>
              </a:ext>
            </a:extLst>
          </p:cNvPr>
          <p:cNvSpPr/>
          <p:nvPr/>
        </p:nvSpPr>
        <p:spPr>
          <a:xfrm rot="5400000">
            <a:off x="5638798" y="4294823"/>
            <a:ext cx="914400" cy="10972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07713D9-4AA0-47A9-93C3-AAA8723988BD}"/>
              </a:ext>
            </a:extLst>
          </p:cNvPr>
          <p:cNvSpPr/>
          <p:nvPr/>
        </p:nvSpPr>
        <p:spPr>
          <a:xfrm>
            <a:off x="4204492" y="1409863"/>
            <a:ext cx="3783013" cy="1016949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Emission of Reactive N as N</a:t>
            </a:r>
            <a:r>
              <a:rPr kumimoji="0" lang="en-US" sz="3200" b="0" i="0" u="none" strike="noStrike" kern="120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88F0B88-C0C5-40B9-9D0E-E4913FD12E61}"/>
              </a:ext>
            </a:extLst>
          </p:cNvPr>
          <p:cNvSpPr/>
          <p:nvPr/>
        </p:nvSpPr>
        <p:spPr>
          <a:xfrm>
            <a:off x="4228146" y="5396070"/>
            <a:ext cx="3783013" cy="1016949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Nutrient Burial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BE6483C-BD48-448C-930F-88F2650A51C4}"/>
              </a:ext>
            </a:extLst>
          </p:cNvPr>
          <p:cNvSpPr txBox="1"/>
          <p:nvPr/>
        </p:nvSpPr>
        <p:spPr>
          <a:xfrm>
            <a:off x="653414" y="1209040"/>
            <a:ext cx="3149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Duarte and Krause-Jensen 2018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ED18313-07C2-4F58-B1A0-0DA4870E8173}"/>
              </a:ext>
            </a:extLst>
          </p:cNvPr>
          <p:cNvSpPr txBox="1"/>
          <p:nvPr/>
        </p:nvSpPr>
        <p:spPr>
          <a:xfrm>
            <a:off x="9650044" y="2339241"/>
            <a:ext cx="19218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Hydrological Engineering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FEB5AF4-DEF4-46D3-98B9-50DD48499505}"/>
              </a:ext>
            </a:extLst>
          </p:cNvPr>
          <p:cNvSpPr txBox="1"/>
          <p:nvPr/>
        </p:nvSpPr>
        <p:spPr>
          <a:xfrm>
            <a:off x="9733280" y="4518759"/>
            <a:ext cx="17373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Ecological Engineering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Aquaculture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F07F444-A0C8-4850-963C-E6F44DACBCD5}"/>
              </a:ext>
            </a:extLst>
          </p:cNvPr>
          <p:cNvSpPr txBox="1"/>
          <p:nvPr/>
        </p:nvSpPr>
        <p:spPr>
          <a:xfrm>
            <a:off x="7987505" y="1488629"/>
            <a:ext cx="321389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Ecological Engineering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Enhance 3-D habitats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C1C91C8-F735-4538-8844-83C52E57C41E}"/>
              </a:ext>
            </a:extLst>
          </p:cNvPr>
          <p:cNvSpPr txBox="1"/>
          <p:nvPr/>
        </p:nvSpPr>
        <p:spPr>
          <a:xfrm>
            <a:off x="1043661" y="5648960"/>
            <a:ext cx="29933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Ecological Engineering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Enhance 3-D habitats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FB85FDC-9597-4EC2-9109-2DC1264094AF}"/>
              </a:ext>
            </a:extLst>
          </p:cNvPr>
          <p:cNvSpPr txBox="1"/>
          <p:nvPr/>
        </p:nvSpPr>
        <p:spPr>
          <a:xfrm>
            <a:off x="8126332" y="5697908"/>
            <a:ext cx="321389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Geological Engineering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Lock Nutrients in Sediment</a:t>
            </a:r>
          </a:p>
        </p:txBody>
      </p:sp>
    </p:spTree>
    <p:extLst>
      <p:ext uri="{BB962C8B-B14F-4D97-AF65-F5344CB8AC3E}">
        <p14:creationId xmlns:p14="http://schemas.microsoft.com/office/powerpoint/2010/main" val="12756136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5146" y="110865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Coastal habitats can enhance denitrification by alleviating limitations</a:t>
            </a:r>
            <a:endParaRPr lang="en-US" b="1" dirty="0"/>
          </a:p>
        </p:txBody>
      </p:sp>
      <p:pic>
        <p:nvPicPr>
          <p:cNvPr id="4" name="Picture 3" descr="C:\Users\malldred\Dropbox\Ribbed Mussels\PlantsNCycl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5785" y="3657661"/>
            <a:ext cx="3836215" cy="3200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03" y="3883759"/>
            <a:ext cx="5802547" cy="28633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5286" y="1253865"/>
            <a:ext cx="5212519" cy="262989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33783" y="1192489"/>
            <a:ext cx="365582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Denitrification requires: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Source of NO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Organic carbon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Anaerobic conditions</a:t>
            </a:r>
          </a:p>
        </p:txBody>
      </p:sp>
    </p:spTree>
    <p:extLst>
      <p:ext uri="{BB962C8B-B14F-4D97-AF65-F5344CB8AC3E}">
        <p14:creationId xmlns:p14="http://schemas.microsoft.com/office/powerpoint/2010/main" val="28995070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078834-1398-49A3-AD57-C545EBC2C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FF00"/>
                </a:solidFill>
              </a:rPr>
              <a:t>Oysters can enhance nitrogen removal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4D3A2A-1D60-47BD-9CAA-413E182D69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6193" y="1192993"/>
            <a:ext cx="9388526" cy="531054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CF355B5-0723-47F9-A135-1C929B6B75E1}"/>
              </a:ext>
            </a:extLst>
          </p:cNvPr>
          <p:cNvSpPr txBox="1"/>
          <p:nvPr/>
        </p:nvSpPr>
        <p:spPr>
          <a:xfrm>
            <a:off x="1656193" y="6134210"/>
            <a:ext cx="6791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Ayvazian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et al. 2021 – Environmental Science and Technology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0D4B694-DCB9-4D8E-913B-FD714683A9F8}"/>
              </a:ext>
            </a:extLst>
          </p:cNvPr>
          <p:cNvSpPr/>
          <p:nvPr/>
        </p:nvSpPr>
        <p:spPr>
          <a:xfrm>
            <a:off x="2650733" y="4900773"/>
            <a:ext cx="8270696" cy="1233437"/>
          </a:xfrm>
          <a:prstGeom prst="rect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69E396-F859-40E4-B792-C9FB906549E2}"/>
              </a:ext>
            </a:extLst>
          </p:cNvPr>
          <p:cNvSpPr txBox="1"/>
          <p:nvPr/>
        </p:nvSpPr>
        <p:spPr>
          <a:xfrm>
            <a:off x="84249" y="5040437"/>
            <a:ext cx="16726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Sediment microbes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A1A5B742-29DE-4EC2-AA31-3CEA6D72EDD6}"/>
              </a:ext>
            </a:extLst>
          </p:cNvPr>
          <p:cNvSpPr/>
          <p:nvPr/>
        </p:nvSpPr>
        <p:spPr>
          <a:xfrm>
            <a:off x="1859622" y="5162226"/>
            <a:ext cx="667821" cy="75055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29292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078834-1398-49A3-AD57-C545EBC2C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FF00"/>
                </a:solidFill>
              </a:rPr>
              <a:t>Oysters can enhance nitrogen removal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4D3A2A-1D60-47BD-9CAA-413E182D69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6193" y="1192993"/>
            <a:ext cx="9388526" cy="531054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CF355B5-0723-47F9-A135-1C929B6B75E1}"/>
              </a:ext>
            </a:extLst>
          </p:cNvPr>
          <p:cNvSpPr txBox="1"/>
          <p:nvPr/>
        </p:nvSpPr>
        <p:spPr>
          <a:xfrm>
            <a:off x="1656193" y="6134210"/>
            <a:ext cx="6791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Ayvazian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et al. 2021– Environmental Science and Technology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0D4B694-DCB9-4D8E-913B-FD714683A9F8}"/>
              </a:ext>
            </a:extLst>
          </p:cNvPr>
          <p:cNvSpPr/>
          <p:nvPr/>
        </p:nvSpPr>
        <p:spPr>
          <a:xfrm>
            <a:off x="7964524" y="1925768"/>
            <a:ext cx="2443197" cy="2060605"/>
          </a:xfrm>
          <a:prstGeom prst="rect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69E396-F859-40E4-B792-C9FB906549E2}"/>
              </a:ext>
            </a:extLst>
          </p:cNvPr>
          <p:cNvSpPr txBox="1"/>
          <p:nvPr/>
        </p:nvSpPr>
        <p:spPr>
          <a:xfrm>
            <a:off x="10726220" y="2344763"/>
            <a:ext cx="16726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Oyster microbes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A1A5B742-29DE-4EC2-AA31-3CEA6D72EDD6}"/>
              </a:ext>
            </a:extLst>
          </p:cNvPr>
          <p:cNvSpPr/>
          <p:nvPr/>
        </p:nvSpPr>
        <p:spPr>
          <a:xfrm rot="10800000">
            <a:off x="10058399" y="2548318"/>
            <a:ext cx="667821" cy="75055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30501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E2BD38-286F-4C20-9F75-117D2F7BC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Ecological Engineering is being implemented as a tool for nutrient mitigation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DEBDAA-E99B-44A3-A142-F99051BB3C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681" y="1805690"/>
            <a:ext cx="10972800" cy="4201154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Chesapeake Bay Partnership has given preliminary approval for enhanced denitrification from oyster restoration as a tool for municipalities to achieve TMDL requirements.</a:t>
            </a:r>
          </a:p>
          <a:p>
            <a:r>
              <a:rPr lang="en-US" dirty="0">
                <a:solidFill>
                  <a:schemeClr val="bg1"/>
                </a:solidFill>
              </a:rPr>
              <a:t>Several towns on Cape Cod are in final stages of study and policy development for enhanced denitrification to be used for TMDL.</a:t>
            </a:r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7EDE844-636F-47C1-8A32-5B972FCF170D}"/>
              </a:ext>
            </a:extLst>
          </p:cNvPr>
          <p:cNvSpPr/>
          <p:nvPr/>
        </p:nvSpPr>
        <p:spPr>
          <a:xfrm>
            <a:off x="304800" y="5020558"/>
            <a:ext cx="11582400" cy="73183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Enhanced Denitrification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= Restored Habitat Denitrification – Baseline Denitrification </a:t>
            </a:r>
          </a:p>
        </p:txBody>
      </p:sp>
    </p:spTree>
    <p:extLst>
      <p:ext uri="{BB962C8B-B14F-4D97-AF65-F5344CB8AC3E}">
        <p14:creationId xmlns:p14="http://schemas.microsoft.com/office/powerpoint/2010/main" val="1250969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22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4D5A46EE-4E90-4062-9208-FE8E49F908D1}"/>
              </a:ext>
            </a:extLst>
          </p:cNvPr>
          <p:cNvGrpSpPr/>
          <p:nvPr/>
        </p:nvGrpSpPr>
        <p:grpSpPr>
          <a:xfrm>
            <a:off x="4267591" y="1325564"/>
            <a:ext cx="7508383" cy="5002481"/>
            <a:chOff x="682580" y="1107583"/>
            <a:chExt cx="7508383" cy="5002481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DC814DD0-7998-437C-8778-37924B8BF23E}"/>
                </a:ext>
              </a:extLst>
            </p:cNvPr>
            <p:cNvSpPr/>
            <p:nvPr/>
          </p:nvSpPr>
          <p:spPr>
            <a:xfrm>
              <a:off x="682580" y="1107583"/>
              <a:ext cx="7508383" cy="491973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A8FE17C-36E7-4326-A890-E5537421DB3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5821" y="1325563"/>
              <a:ext cx="7301900" cy="4784501"/>
            </a:xfrm>
            <a:prstGeom prst="rect">
              <a:avLst/>
            </a:prstGeom>
          </p:spPr>
        </p:pic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5EA05041-97F3-4535-9560-1247385F4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325563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Measuring N removal processes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7F290A2-847C-40A5-9842-F7838EA147BF}"/>
              </a:ext>
            </a:extLst>
          </p:cNvPr>
          <p:cNvSpPr>
            <a:spLocks noChangeAspect="1"/>
          </p:cNvSpPr>
          <p:nvPr/>
        </p:nvSpPr>
        <p:spPr>
          <a:xfrm>
            <a:off x="464383" y="1442546"/>
            <a:ext cx="3602061" cy="4802748"/>
          </a:xfrm>
          <a:prstGeom prst="roundRect">
            <a:avLst/>
          </a:prstGeom>
          <a:blipFill>
            <a:blip r:embed="rId3"/>
            <a:stretch>
              <a:fillRect r="-242"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C46F113-91CA-9BCD-AECE-38507EEA87C0}"/>
              </a:ext>
            </a:extLst>
          </p:cNvPr>
          <p:cNvSpPr txBox="1"/>
          <p:nvPr/>
        </p:nvSpPr>
        <p:spPr>
          <a:xfrm>
            <a:off x="5419725" y="790575"/>
            <a:ext cx="63562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Continuous–flow core incubations</a:t>
            </a:r>
          </a:p>
        </p:txBody>
      </p:sp>
    </p:spTree>
    <p:extLst>
      <p:ext uri="{BB962C8B-B14F-4D97-AF65-F5344CB8AC3E}">
        <p14:creationId xmlns:p14="http://schemas.microsoft.com/office/powerpoint/2010/main" val="22229680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5CE6D6-1DA9-42C9-AAD4-5994A5BECE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</a:rPr>
              <a:t>Salt marsh restoration includes </a:t>
            </a:r>
            <a:r>
              <a:rPr lang="en-US" b="1" i="1" dirty="0">
                <a:solidFill>
                  <a:srgbClr val="FFFF00"/>
                </a:solidFill>
              </a:rPr>
              <a:t>Spartina</a:t>
            </a:r>
            <a:r>
              <a:rPr lang="en-US" b="1" dirty="0">
                <a:solidFill>
                  <a:srgbClr val="FFFF00"/>
                </a:solidFill>
              </a:rPr>
              <a:t> but not ribbed mussels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038D06F-D21F-AC1F-8FC9-EEB71288D3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9520" y="1417638"/>
            <a:ext cx="6942306" cy="52095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7927A0-A36E-29D8-40BD-5B5E430BE5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747" y="1282106"/>
            <a:ext cx="4005947" cy="5345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8126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3612438-BA0F-4C67-B7FA-66C3B8B99A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93879"/>
            <a:ext cx="5500099" cy="41250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31CE1F1-89FD-46BA-BAF4-18A09ED58A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1740" y="0"/>
            <a:ext cx="6880260" cy="5160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3525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238</TotalTime>
  <Words>338</Words>
  <Application>Microsoft Office PowerPoint</Application>
  <PresentationFormat>Widescreen</PresentationFormat>
  <Paragraphs>67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Arial</vt:lpstr>
      <vt:lpstr>Arial Black</vt:lpstr>
      <vt:lpstr>Calibri</vt:lpstr>
      <vt:lpstr>Calibri Light</vt:lpstr>
      <vt:lpstr>Courier New</vt:lpstr>
      <vt:lpstr>Segoe UI</vt:lpstr>
      <vt:lpstr>Office Theme</vt:lpstr>
      <vt:lpstr>2_Office Theme</vt:lpstr>
      <vt:lpstr>1_Office Theme</vt:lpstr>
      <vt:lpstr>Nature-based approaches for improving water quality</vt:lpstr>
      <vt:lpstr>Nature-based solutions (ecological engineering) can improve water quality</vt:lpstr>
      <vt:lpstr>Coastal habitats can enhance denitrification by alleviating limitations</vt:lpstr>
      <vt:lpstr>Oysters can enhance nitrogen removal</vt:lpstr>
      <vt:lpstr>Oysters can enhance nitrogen removal</vt:lpstr>
      <vt:lpstr>Ecological Engineering is being implemented as a tool for nutrient mitigation</vt:lpstr>
      <vt:lpstr>Measuring N removal processes</vt:lpstr>
      <vt:lpstr>Salt marsh restoration includes Spartina but not ribbed mussels</vt:lpstr>
      <vt:lpstr>PowerPoint Presentation</vt:lpstr>
      <vt:lpstr>Ribbed mussels increase nitrogen removal via denitrification</vt:lpstr>
      <vt:lpstr>PowerPoint Presentation</vt:lpstr>
      <vt:lpstr>Gansevoort Peninsula Salt Marsh</vt:lpstr>
      <vt:lpstr>Gansevoort Peninsula Salt Marsh  Nitrogen Removal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Nature-based approaches for improving water quality</dc:title>
  <dc:creator>chester zarnoch</dc:creator>
  <cp:lastModifiedBy>chester zarnoch</cp:lastModifiedBy>
  <cp:revision>3</cp:revision>
  <dcterms:created xsi:type="dcterms:W3CDTF">2023-12-13T18:05:57Z</dcterms:created>
  <dcterms:modified xsi:type="dcterms:W3CDTF">2023-12-13T23:25:39Z</dcterms:modified>
</cp:coreProperties>
</file>