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528" r:id="rId2"/>
    <p:sldId id="1128" r:id="rId3"/>
    <p:sldId id="1129" r:id="rId4"/>
    <p:sldId id="1152" r:id="rId5"/>
    <p:sldId id="1153" r:id="rId6"/>
    <p:sldId id="1151" r:id="rId7"/>
    <p:sldId id="1146" r:id="rId8"/>
    <p:sldId id="1155" r:id="rId9"/>
    <p:sldId id="1154" r:id="rId10"/>
    <p:sldId id="490" r:id="rId11"/>
  </p:sldIdLst>
  <p:sldSz cx="9144000" cy="6858000" type="screen4x3"/>
  <p:notesSz cx="7016750" cy="93027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9B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5037" autoAdjust="0"/>
  </p:normalViewPr>
  <p:slideViewPr>
    <p:cSldViewPr snapToGrid="0">
      <p:cViewPr varScale="1">
        <p:scale>
          <a:sx n="111" d="100"/>
          <a:sy n="111" d="100"/>
        </p:scale>
        <p:origin x="774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0274" cy="464979"/>
          </a:xfrm>
          <a:prstGeom prst="rect">
            <a:avLst/>
          </a:prstGeom>
        </p:spPr>
        <p:txBody>
          <a:bodyPr vert="horz" lIns="91403" tIns="45702" rIns="91403" bIns="4570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4890" y="0"/>
            <a:ext cx="3040274" cy="464979"/>
          </a:xfrm>
          <a:prstGeom prst="rect">
            <a:avLst/>
          </a:prstGeom>
        </p:spPr>
        <p:txBody>
          <a:bodyPr vert="horz" lIns="91403" tIns="45702" rIns="91403" bIns="45702" rtlCol="0"/>
          <a:lstStyle>
            <a:lvl1pPr algn="r">
              <a:defRPr sz="1200"/>
            </a:lvl1pPr>
          </a:lstStyle>
          <a:p>
            <a:fld id="{84A22724-7202-469B-A23E-DDEA801601A7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6184"/>
            <a:ext cx="3040274" cy="464979"/>
          </a:xfrm>
          <a:prstGeom prst="rect">
            <a:avLst/>
          </a:prstGeom>
        </p:spPr>
        <p:txBody>
          <a:bodyPr vert="horz" lIns="91403" tIns="45702" rIns="91403" bIns="4570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4890" y="8836184"/>
            <a:ext cx="3040274" cy="464979"/>
          </a:xfrm>
          <a:prstGeom prst="rect">
            <a:avLst/>
          </a:prstGeom>
        </p:spPr>
        <p:txBody>
          <a:bodyPr vert="horz" lIns="91403" tIns="45702" rIns="91403" bIns="45702" rtlCol="0" anchor="b"/>
          <a:lstStyle>
            <a:lvl1pPr algn="r">
              <a:defRPr sz="1200"/>
            </a:lvl1pPr>
          </a:lstStyle>
          <a:p>
            <a:fld id="{9ECC1A10-2450-462D-ADCD-580E9F7B4F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2730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0592" cy="465137"/>
          </a:xfrm>
          <a:prstGeom prst="rect">
            <a:avLst/>
          </a:prstGeom>
        </p:spPr>
        <p:txBody>
          <a:bodyPr vert="horz" lIns="93250" tIns="46625" rIns="93250" bIns="466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4535" y="0"/>
            <a:ext cx="3040592" cy="465137"/>
          </a:xfrm>
          <a:prstGeom prst="rect">
            <a:avLst/>
          </a:prstGeom>
        </p:spPr>
        <p:txBody>
          <a:bodyPr vert="horz" lIns="93250" tIns="46625" rIns="93250" bIns="46625" rtlCol="0"/>
          <a:lstStyle>
            <a:lvl1pPr algn="r">
              <a:defRPr sz="1200"/>
            </a:lvl1pPr>
          </a:lstStyle>
          <a:p>
            <a:fld id="{850BACBD-50A7-4036-92AF-D2B74974CA08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48200" cy="34877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50" tIns="46625" rIns="93250" bIns="4662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8807"/>
            <a:ext cx="5613400" cy="4186237"/>
          </a:xfrm>
          <a:prstGeom prst="rect">
            <a:avLst/>
          </a:prstGeom>
        </p:spPr>
        <p:txBody>
          <a:bodyPr vert="horz" lIns="93250" tIns="46625" rIns="93250" bIns="4662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5998"/>
            <a:ext cx="3040592" cy="465137"/>
          </a:xfrm>
          <a:prstGeom prst="rect">
            <a:avLst/>
          </a:prstGeom>
        </p:spPr>
        <p:txBody>
          <a:bodyPr vert="horz" lIns="93250" tIns="46625" rIns="93250" bIns="466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4535" y="8835998"/>
            <a:ext cx="3040592" cy="465137"/>
          </a:xfrm>
          <a:prstGeom prst="rect">
            <a:avLst/>
          </a:prstGeom>
        </p:spPr>
        <p:txBody>
          <a:bodyPr vert="horz" lIns="93250" tIns="46625" rIns="93250" bIns="46625" rtlCol="0" anchor="b"/>
          <a:lstStyle>
            <a:lvl1pPr algn="r">
              <a:defRPr sz="1200"/>
            </a:lvl1pPr>
          </a:lstStyle>
          <a:p>
            <a:fld id="{2385C902-1DA1-416A-981B-081E74984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247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C4CC1-7427-4B7C-9B55-293DD579398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547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C4CC1-7427-4B7C-9B55-293DD579398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86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C4CC1-7427-4B7C-9B55-293DD579398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812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C4CC1-7427-4B7C-9B55-293DD579398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323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C4CC1-7427-4B7C-9B55-293DD579398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891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C4CC1-7427-4B7C-9B55-293DD579398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766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C4CC1-7427-4B7C-9B55-293DD579398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567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90157-8894-42ED-A392-B21BF65CD974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04FBA-3C64-4C63-9F60-6A512DDE4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998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90157-8894-42ED-A392-B21BF65CD974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04FBA-3C64-4C63-9F60-6A512DDE4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900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90157-8894-42ED-A392-B21BF65CD974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04FBA-3C64-4C63-9F60-6A512DDE4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011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90157-8894-42ED-A392-B21BF65CD974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04FBA-3C64-4C63-9F60-6A512DDE4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831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90157-8894-42ED-A392-B21BF65CD974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04FBA-3C64-4C63-9F60-6A512DDE4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953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90157-8894-42ED-A392-B21BF65CD974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04FBA-3C64-4C63-9F60-6A512DDE4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595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90157-8894-42ED-A392-B21BF65CD974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04FBA-3C64-4C63-9F60-6A512DDE4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558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90157-8894-42ED-A392-B21BF65CD974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04FBA-3C64-4C63-9F60-6A512DDE4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229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90157-8894-42ED-A392-B21BF65CD974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04FBA-3C64-4C63-9F60-6A512DDE4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290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90157-8894-42ED-A392-B21BF65CD974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04FBA-3C64-4C63-9F60-6A512DDE4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962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90157-8894-42ED-A392-B21BF65CD974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04FBA-3C64-4C63-9F60-6A512DDE4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84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90157-8894-42ED-A392-B21BF65CD974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04FBA-3C64-4C63-9F60-6A512DDE4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868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10" Type="http://schemas.openxmlformats.org/officeDocument/2006/relationships/image" Target="../media/image25.emf"/><Relationship Id="rId4" Type="http://schemas.openxmlformats.org/officeDocument/2006/relationships/image" Target="../media/image19.emf"/><Relationship Id="rId9" Type="http://schemas.openxmlformats.org/officeDocument/2006/relationships/image" Target="../media/image24.em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8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426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306983" y="2185113"/>
            <a:ext cx="6530034" cy="2213151"/>
          </a:xfrm>
          <a:solidFill>
            <a:schemeClr val="bg2">
              <a:lumMod val="75000"/>
              <a:alpha val="70000"/>
            </a:schemeClr>
          </a:solidFill>
          <a:effectLst>
            <a:softEdge rad="63500"/>
          </a:effectLst>
        </p:spPr>
        <p:txBody>
          <a:bodyPr anchor="ctr" anchorCtr="0">
            <a:normAutofit fontScale="90000"/>
          </a:bodyPr>
          <a:lstStyle/>
          <a:p>
            <a:pPr algn="ctr"/>
            <a:r>
              <a:rPr lang="en-US" sz="2800" dirty="0">
                <a:effectLst>
                  <a:outerShdw blurRad="38100" dist="38100" dir="2700000" algn="tl">
                    <a:schemeClr val="bg1">
                      <a:lumMod val="75000"/>
                    </a:schemeClr>
                  </a:outerShdw>
                </a:effectLst>
                <a:latin typeface="Georgia" panose="02040502050405020303" pitchFamily="18" charset="0"/>
                <a:cs typeface="Arial" panose="020B0604020202020204" pitchFamily="34" charset="0"/>
              </a:rPr>
              <a:t>Integrating oyster natural history and fish-habitat relationships in living shoreline designs</a:t>
            </a:r>
            <a:br>
              <a:rPr lang="en-US" sz="2800" dirty="0">
                <a:effectLst>
                  <a:outerShdw blurRad="38100" dist="38100" dir="2700000" algn="tl">
                    <a:schemeClr val="bg1">
                      <a:lumMod val="75000"/>
                    </a:schemeClr>
                  </a:outerShdw>
                </a:effectLst>
                <a:latin typeface="Georgia" panose="02040502050405020303" pitchFamily="18" charset="0"/>
                <a:cs typeface="Arial" panose="020B0604020202020204" pitchFamily="34" charset="0"/>
              </a:rPr>
            </a:br>
            <a:br>
              <a:rPr lang="en-US" sz="2000" dirty="0">
                <a:effectLst>
                  <a:outerShdw blurRad="38100" dist="38100" dir="2700000" algn="tl">
                    <a:schemeClr val="bg1">
                      <a:lumMod val="75000"/>
                    </a:schemeClr>
                  </a:outerShdw>
                </a:effectLst>
                <a:latin typeface="Georgia" panose="02040502050405020303" pitchFamily="18" charset="0"/>
                <a:cs typeface="Arial" panose="020B0604020202020204" pitchFamily="34" charset="0"/>
              </a:rPr>
            </a:br>
            <a:r>
              <a:rPr lang="en-US" sz="1800" dirty="0">
                <a:effectLst>
                  <a:outerShdw blurRad="38100" dist="38100" dir="2700000" algn="tl">
                    <a:schemeClr val="bg1">
                      <a:lumMod val="75000"/>
                    </a:schemeClr>
                  </a:outerShdw>
                </a:effectLst>
                <a:latin typeface="Georgia" panose="02040502050405020303" pitchFamily="18" charset="0"/>
                <a:cs typeface="Arial" panose="020B0604020202020204" pitchFamily="34" charset="0"/>
              </a:rPr>
              <a:t>USCRP</a:t>
            </a:r>
            <a:br>
              <a:rPr lang="en-US" sz="1800" dirty="0">
                <a:effectLst>
                  <a:outerShdw blurRad="38100" dist="38100" dir="2700000" algn="tl">
                    <a:schemeClr val="bg1">
                      <a:lumMod val="75000"/>
                    </a:schemeClr>
                  </a:outerShdw>
                </a:effectLst>
                <a:latin typeface="Georgia" panose="02040502050405020303" pitchFamily="18" charset="0"/>
                <a:cs typeface="Arial" panose="020B0604020202020204" pitchFamily="34" charset="0"/>
              </a:rPr>
            </a:br>
            <a:r>
              <a:rPr lang="en-US" sz="1800" dirty="0">
                <a:effectLst>
                  <a:outerShdw blurRad="38100" dist="38100" dir="2700000" algn="tl">
                    <a:schemeClr val="bg1">
                      <a:lumMod val="75000"/>
                    </a:schemeClr>
                  </a:outerShdw>
                </a:effectLst>
                <a:latin typeface="Georgia" panose="02040502050405020303" pitchFamily="18" charset="0"/>
                <a:cs typeface="Arial" panose="020B0604020202020204" pitchFamily="34" charset="0"/>
              </a:rPr>
              <a:t>December 14, 2023</a:t>
            </a:r>
          </a:p>
        </p:txBody>
      </p:sp>
      <p:pic>
        <p:nvPicPr>
          <p:cNvPr id="5" name="Picture 4" descr="IMS_Logo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01" y="89909"/>
            <a:ext cx="2286788" cy="719167"/>
          </a:xfrm>
          <a:prstGeom prst="rect">
            <a:avLst/>
          </a:prstGeom>
          <a:solidFill>
            <a:schemeClr val="tx1">
              <a:alpha val="33000"/>
            </a:schemeClr>
          </a:solidFill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4047521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woFis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4672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1CB8CB-B4F8-069E-AABF-8A9DF010342D}"/>
              </a:ext>
            </a:extLst>
          </p:cNvPr>
          <p:cNvSpPr txBox="1"/>
          <p:nvPr/>
        </p:nvSpPr>
        <p:spPr>
          <a:xfrm>
            <a:off x="207034" y="185316"/>
            <a:ext cx="458925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Do living shorelines effectively maintain marine faunal connectivity and diversity in intertidal landscapes?</a:t>
            </a:r>
          </a:p>
          <a:p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Georgia" panose="02040502050405020303" pitchFamily="18" charset="0"/>
              </a:rPr>
              <a:t>An acoustic tagging/tracking approach.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E8EA80-E534-8EDB-DA52-74784E7CF1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" t="3682" r="63491" b="2975"/>
          <a:stretch/>
        </p:blipFill>
        <p:spPr bwMode="auto">
          <a:xfrm>
            <a:off x="207034" y="3270161"/>
            <a:ext cx="2845280" cy="3036304"/>
          </a:xfrm>
          <a:prstGeom prst="rect">
            <a:avLst/>
          </a:prstGeom>
          <a:noFill/>
        </p:spPr>
      </p:pic>
      <p:sp>
        <p:nvSpPr>
          <p:cNvPr id="6" name="Text Box 1870143459">
            <a:extLst>
              <a:ext uri="{FF2B5EF4-FFF2-40B4-BE49-F238E27FC236}">
                <a16:creationId xmlns:a16="http://schemas.microsoft.com/office/drawing/2014/main" id="{013851C2-C4CE-0EA3-7104-16E86BD66D80}"/>
              </a:ext>
            </a:extLst>
          </p:cNvPr>
          <p:cNvSpPr txBox="1"/>
          <p:nvPr/>
        </p:nvSpPr>
        <p:spPr>
          <a:xfrm>
            <a:off x="207034" y="3270161"/>
            <a:ext cx="1430547" cy="1180933"/>
          </a:xfrm>
          <a:prstGeom prst="rect">
            <a:avLst/>
          </a:prstGeom>
          <a:solidFill>
            <a:schemeClr val="lt1"/>
          </a:solidFill>
          <a:ln w="6350">
            <a:solidFill>
              <a:schemeClr val="tx1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</a:pP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Gray box = sill.</a:t>
            </a:r>
          </a:p>
          <a:p>
            <a:pPr marL="0" marR="0">
              <a:spcBef>
                <a:spcPts val="0"/>
              </a:spcBef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Star = hydrophones. </a:t>
            </a:r>
          </a:p>
          <a:p>
            <a:pPr marL="0" marR="0">
              <a:spcBef>
                <a:spcPts val="0"/>
              </a:spcBef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Orange lines =   </a:t>
            </a:r>
          </a:p>
          <a:p>
            <a:pPr marL="0" marR="0">
              <a:spcBef>
                <a:spcPts val="0"/>
              </a:spcBef>
            </a:pP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blocking nets. Black bars = sensor </a:t>
            </a:r>
          </a:p>
          <a:p>
            <a:pPr marL="0" marR="0">
              <a:spcBef>
                <a:spcPts val="0"/>
              </a:spcBef>
            </a:pP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blockers.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70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09" y="5512979"/>
            <a:ext cx="9017620" cy="920268"/>
          </a:xfrm>
        </p:spPr>
        <p:txBody>
          <a:bodyPr anchor="ctr" anchorCtr="0">
            <a:noAutofit/>
          </a:bodyPr>
          <a:lstStyle/>
          <a:p>
            <a:pPr algn="ctr"/>
            <a:r>
              <a:rPr lang="en-US" sz="2400" dirty="0">
                <a:latin typeface="Georgia" panose="02040502050405020303" pitchFamily="18" charset="0"/>
                <a:cs typeface="Arial" panose="020B0604020202020204" pitchFamily="34" charset="0"/>
              </a:rPr>
              <a:t>How to best integrate/leverage oyster-reef ecology into the design of living shorelines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86A018-ADEF-BF16-5073-6E69548FA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711" y="2484765"/>
            <a:ext cx="3143414" cy="28944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289196-45D0-464D-C4C0-5413408A7C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99" b="2999"/>
          <a:stretch/>
        </p:blipFill>
        <p:spPr>
          <a:xfrm>
            <a:off x="3435739" y="2546462"/>
            <a:ext cx="5612289" cy="26272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74C3BC-FA0D-F5CB-F2FE-D7B682CBAD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7050" y="311682"/>
            <a:ext cx="4982980" cy="16447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A997FE-BD63-AB0B-937B-32DBD8AF09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7050" y="1994436"/>
            <a:ext cx="3106994" cy="22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50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ontent Placeholder 6"/>
          <p:cNvSpPr txBox="1">
            <a:spLocks/>
          </p:cNvSpPr>
          <p:nvPr/>
        </p:nvSpPr>
        <p:spPr>
          <a:xfrm>
            <a:off x="428575" y="1455427"/>
            <a:ext cx="3939138" cy="516964"/>
          </a:xfrm>
          <a:prstGeom prst="rect">
            <a:avLst/>
          </a:prstGeom>
        </p:spPr>
        <p:txBody>
          <a:bodyPr vert="horz" lIns="0" rIns="18288">
            <a:noAutofit/>
          </a:bodyPr>
          <a:lstStyle/>
          <a:p>
            <a:pPr marR="45720">
              <a:spcBef>
                <a:spcPct val="20000"/>
              </a:spcBef>
              <a:buSzPct val="95000"/>
              <a:defRPr/>
            </a:pPr>
            <a:r>
              <a:rPr lang="en-US" dirty="0">
                <a:latin typeface="Georgia" panose="02040502050405020303" pitchFamily="18" charset="0"/>
                <a:cs typeface="Times New Roman" pitchFamily="18" charset="0"/>
              </a:rPr>
              <a:t>Reef typically grow as groins, not sills!</a:t>
            </a:r>
            <a:endParaRPr kumimoji="0" lang="en-US" i="0" strike="noStrike" kern="1200" cap="none" spc="0" normalizeH="0" baseline="0" noProof="0" dirty="0">
              <a:effectLst/>
              <a:uLnTx/>
              <a:uFillTx/>
              <a:latin typeface="Georgia" panose="02040502050405020303" pitchFamily="18" charset="0"/>
              <a:cs typeface="Times New Roman" pitchFamily="18" charset="0"/>
            </a:endParaRPr>
          </a:p>
          <a:p>
            <a:pPr marL="342900" marR="4572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SzPct val="95000"/>
              <a:buFont typeface="+mj-lt"/>
              <a:buAutoNum type="arabicPeriod"/>
              <a:tabLst/>
              <a:defRPr/>
            </a:pPr>
            <a:endParaRPr kumimoji="0" lang="en-US" i="0" strike="noStrike" kern="1200" cap="none" spc="0" normalizeH="0" baseline="0" noProof="0" dirty="0"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8575" y="6199466"/>
            <a:ext cx="1221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Georgia" panose="02040502050405020303" pitchFamily="18" charset="0"/>
                <a:cs typeface="Arial" pitchFamily="34" charset="0"/>
              </a:rPr>
              <a:t>Grave (1904)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2B1C9C-9A93-66FE-0D8E-AB86A522A8B0}"/>
              </a:ext>
            </a:extLst>
          </p:cNvPr>
          <p:cNvGrpSpPr/>
          <p:nvPr/>
        </p:nvGrpSpPr>
        <p:grpSpPr>
          <a:xfrm>
            <a:off x="428575" y="2021686"/>
            <a:ext cx="1900558" cy="4177780"/>
            <a:chOff x="238793" y="661639"/>
            <a:chExt cx="2363639" cy="549330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D4DE8FC-5ACA-9768-24D2-85F8B10849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38" t="28547" r="23731" b="51189"/>
            <a:stretch/>
          </p:blipFill>
          <p:spPr>
            <a:xfrm>
              <a:off x="238793" y="2229928"/>
              <a:ext cx="2363638" cy="392501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558326A-6AEA-65D2-C518-A012BFB72C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69" t="44907" r="41510" b="46275"/>
            <a:stretch/>
          </p:blipFill>
          <p:spPr>
            <a:xfrm>
              <a:off x="238793" y="661639"/>
              <a:ext cx="2363639" cy="1708030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32321510-93F4-216D-8879-287A1A24BE15}"/>
              </a:ext>
            </a:extLst>
          </p:cNvPr>
          <p:cNvSpPr txBox="1">
            <a:spLocks/>
          </p:cNvSpPr>
          <p:nvPr/>
        </p:nvSpPr>
        <p:spPr>
          <a:xfrm>
            <a:off x="0" y="89023"/>
            <a:ext cx="9017620" cy="92026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Georgia" panose="02040502050405020303" pitchFamily="18" charset="0"/>
                <a:cs typeface="Arial" panose="020B0604020202020204" pitchFamily="34" charset="0"/>
              </a:rPr>
              <a:t>How to best integrate/leverage oyster-reef ecology into the design of living shorelines</a:t>
            </a:r>
          </a:p>
        </p:txBody>
      </p:sp>
    </p:spTree>
    <p:extLst>
      <p:ext uri="{BB962C8B-B14F-4D97-AF65-F5344CB8AC3E}">
        <p14:creationId xmlns:p14="http://schemas.microsoft.com/office/powerpoint/2010/main" val="1031749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9787" y="216360"/>
            <a:ext cx="5992553" cy="920268"/>
          </a:xfrm>
        </p:spPr>
        <p:txBody>
          <a:bodyPr anchor="ctr" anchorCtr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Investigating oyster-reef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morphodynamics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to optimize nature-based infrastructure</a:t>
            </a:r>
          </a:p>
        </p:txBody>
      </p:sp>
      <p:pic>
        <p:nvPicPr>
          <p:cNvPr id="1026" name="Picture 2" descr="U.S. Coastal Research Program">
            <a:extLst>
              <a:ext uri="{FF2B5EF4-FFF2-40B4-BE49-F238E27FC236}">
                <a16:creationId xmlns:a16="http://schemas.microsoft.com/office/drawing/2014/main" id="{0DC3F7F0-0443-E6D4-25A6-F21F2F560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338" y="0"/>
            <a:ext cx="1790700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F27D37-2491-07F5-887B-DFC9F9537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142" y="1284935"/>
            <a:ext cx="5891842" cy="277429"/>
          </a:xfrm>
          <a:prstGeom prst="rect">
            <a:avLst/>
          </a:prstGeom>
        </p:spPr>
      </p:pic>
      <p:pic>
        <p:nvPicPr>
          <p:cNvPr id="6" name="Picture 5" descr="Aerial view of a city by the water&#10;&#10;Description automatically generated">
            <a:extLst>
              <a:ext uri="{FF2B5EF4-FFF2-40B4-BE49-F238E27FC236}">
                <a16:creationId xmlns:a16="http://schemas.microsoft.com/office/drawing/2014/main" id="{AB9B43B0-362E-CBF0-EA4E-449D3F2189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8" y="2121047"/>
            <a:ext cx="7082936" cy="4520593"/>
          </a:xfrm>
          <a:prstGeom prst="rect">
            <a:avLst/>
          </a:prstGeom>
        </p:spPr>
      </p:pic>
      <p:pic>
        <p:nvPicPr>
          <p:cNvPr id="10" name="Picture 9" descr="A pile of rocks in water&#10;&#10;Description automatically generated">
            <a:extLst>
              <a:ext uri="{FF2B5EF4-FFF2-40B4-BE49-F238E27FC236}">
                <a16:creationId xmlns:a16="http://schemas.microsoft.com/office/drawing/2014/main" id="{86FB5575-EFF8-5ADA-34D3-CE8E075566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09871" y="4679041"/>
            <a:ext cx="2278425" cy="1708819"/>
          </a:xfrm>
          <a:prstGeom prst="rect">
            <a:avLst/>
          </a:prstGeom>
        </p:spPr>
      </p:pic>
      <p:pic>
        <p:nvPicPr>
          <p:cNvPr id="14" name="Picture 13" descr="A rocky shore with water and clouds&#10;&#10;Description automatically generated">
            <a:extLst>
              <a:ext uri="{FF2B5EF4-FFF2-40B4-BE49-F238E27FC236}">
                <a16:creationId xmlns:a16="http://schemas.microsoft.com/office/drawing/2014/main" id="{E706CCDC-5ADB-A183-B84F-EFAEFA68FB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17587" y="2406054"/>
            <a:ext cx="2262995" cy="169724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0114A45-2F6E-9D85-2DBF-AA1552E7164F}"/>
              </a:ext>
            </a:extLst>
          </p:cNvPr>
          <p:cNvSpPr txBox="1">
            <a:spLocks/>
          </p:cNvSpPr>
          <p:nvPr/>
        </p:nvSpPr>
        <p:spPr>
          <a:xfrm>
            <a:off x="3096883" y="5388226"/>
            <a:ext cx="3914003" cy="92026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What are the patterns of oyster settlement, growth and survival on seaward, landward, and “shoulders” of sill structures?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C6FD116-B77C-DB3A-0164-64BE1DC6D2D8}"/>
              </a:ext>
            </a:extLst>
          </p:cNvPr>
          <p:cNvSpPr txBox="1">
            <a:spLocks/>
          </p:cNvSpPr>
          <p:nvPr/>
        </p:nvSpPr>
        <p:spPr>
          <a:xfrm>
            <a:off x="7288890" y="2115116"/>
            <a:ext cx="1005319" cy="33446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Landward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75EB990-972A-5C79-5D3D-376DD905EFB8}"/>
              </a:ext>
            </a:extLst>
          </p:cNvPr>
          <p:cNvSpPr txBox="1">
            <a:spLocks/>
          </p:cNvSpPr>
          <p:nvPr/>
        </p:nvSpPr>
        <p:spPr>
          <a:xfrm>
            <a:off x="7300462" y="4372714"/>
            <a:ext cx="1005319" cy="33446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Seaward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6B0210F-0C67-9D16-CDB7-393D25DA3F6D}"/>
              </a:ext>
            </a:extLst>
          </p:cNvPr>
          <p:cNvSpPr txBox="1">
            <a:spLocks/>
          </p:cNvSpPr>
          <p:nvPr/>
        </p:nvSpPr>
        <p:spPr>
          <a:xfrm>
            <a:off x="6295143" y="4328679"/>
            <a:ext cx="1005319" cy="33446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Seaward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4C0045B-DF73-62D1-1DC7-A3D279C1F0CC}"/>
              </a:ext>
            </a:extLst>
          </p:cNvPr>
          <p:cNvSpPr txBox="1">
            <a:spLocks/>
          </p:cNvSpPr>
          <p:nvPr/>
        </p:nvSpPr>
        <p:spPr>
          <a:xfrm>
            <a:off x="6244968" y="3420171"/>
            <a:ext cx="1005319" cy="33446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Landward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A005BEE-F399-2D8C-383E-3E5589D55F62}"/>
              </a:ext>
            </a:extLst>
          </p:cNvPr>
          <p:cNvCxnSpPr>
            <a:cxnSpLocks/>
          </p:cNvCxnSpPr>
          <p:nvPr/>
        </p:nvCxnSpPr>
        <p:spPr>
          <a:xfrm flipV="1">
            <a:off x="6797802" y="4026146"/>
            <a:ext cx="0" cy="368092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7962806-9508-5F58-7FAB-E9066DE7BF06}"/>
              </a:ext>
            </a:extLst>
          </p:cNvPr>
          <p:cNvCxnSpPr>
            <a:cxnSpLocks/>
          </p:cNvCxnSpPr>
          <p:nvPr/>
        </p:nvCxnSpPr>
        <p:spPr>
          <a:xfrm>
            <a:off x="6747627" y="3754636"/>
            <a:ext cx="0" cy="153130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8556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river&#10;&#10;Description automatically generated">
            <a:extLst>
              <a:ext uri="{FF2B5EF4-FFF2-40B4-BE49-F238E27FC236}">
                <a16:creationId xmlns:a16="http://schemas.microsoft.com/office/drawing/2014/main" id="{35EB1A96-57CF-DE45-1827-4D1AF237F5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88" y="1992475"/>
            <a:ext cx="7798279" cy="46491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9787" y="216360"/>
            <a:ext cx="5992553" cy="920268"/>
          </a:xfrm>
        </p:spPr>
        <p:txBody>
          <a:bodyPr anchor="ctr" anchorCtr="0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Investigating oyster-reef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morphodynamics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to optimize nature-based infrastructure</a:t>
            </a:r>
          </a:p>
        </p:txBody>
      </p:sp>
      <p:pic>
        <p:nvPicPr>
          <p:cNvPr id="1026" name="Picture 2" descr="U.S. Coastal Research Program">
            <a:extLst>
              <a:ext uri="{FF2B5EF4-FFF2-40B4-BE49-F238E27FC236}">
                <a16:creationId xmlns:a16="http://schemas.microsoft.com/office/drawing/2014/main" id="{0DC3F7F0-0443-E6D4-25A6-F21F2F560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338" y="0"/>
            <a:ext cx="1790700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F27D37-2491-07F5-887B-DFC9F9537F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142" y="1253211"/>
            <a:ext cx="5891842" cy="27742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0114A45-2F6E-9D85-2DBF-AA1552E7164F}"/>
              </a:ext>
            </a:extLst>
          </p:cNvPr>
          <p:cNvSpPr txBox="1">
            <a:spLocks/>
          </p:cNvSpPr>
          <p:nvPr/>
        </p:nvSpPr>
        <p:spPr>
          <a:xfrm>
            <a:off x="615281" y="2110188"/>
            <a:ext cx="3914003" cy="92026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What are the patterns of oyster settlement, growth and survival around perimeter of natural reefs (along on seaward-landward axis)?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B610E03-13A2-6F7F-6B0C-321DA4D9AC1F}"/>
              </a:ext>
            </a:extLst>
          </p:cNvPr>
          <p:cNvCxnSpPr>
            <a:cxnSpLocks/>
          </p:cNvCxnSpPr>
          <p:nvPr/>
        </p:nvCxnSpPr>
        <p:spPr>
          <a:xfrm flipH="1">
            <a:off x="5020760" y="3429000"/>
            <a:ext cx="249980" cy="145454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F32A0E8-7AFC-A624-1082-D9548CDB5C24}"/>
              </a:ext>
            </a:extLst>
          </p:cNvPr>
          <p:cNvCxnSpPr>
            <a:cxnSpLocks/>
          </p:cNvCxnSpPr>
          <p:nvPr/>
        </p:nvCxnSpPr>
        <p:spPr>
          <a:xfrm flipH="1">
            <a:off x="5145750" y="4085736"/>
            <a:ext cx="249980" cy="145454"/>
          </a:xfrm>
          <a:prstGeom prst="straightConnector1">
            <a:avLst/>
          </a:prstGeom>
          <a:ln w="254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139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4D13374-A409-05D8-4841-F228C76DB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355" y="283049"/>
            <a:ext cx="6489290" cy="10815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AA3440-491B-0EEF-8EE5-8F5F9C5B1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5767" y="1364597"/>
            <a:ext cx="2241755" cy="3539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B90BC2-8B83-70D7-1A7C-47CCCD8B1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9703" y="2192362"/>
            <a:ext cx="6764594" cy="412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72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07" y="83341"/>
            <a:ext cx="9017620" cy="1469413"/>
          </a:xfrm>
          <a:solidFill>
            <a:schemeClr val="bg1">
              <a:lumMod val="75000"/>
            </a:schemeClr>
          </a:solidFill>
        </p:spPr>
        <p:txBody>
          <a:bodyPr anchor="ctr" anchorCtr="0">
            <a:noAutofit/>
          </a:bodyPr>
          <a:lstStyle/>
          <a:p>
            <a:pPr algn="ctr"/>
            <a:r>
              <a:rPr lang="en-US" sz="2800" dirty="0">
                <a:latin typeface="Georgia" panose="02040502050405020303" pitchFamily="18" charset="0"/>
                <a:cs typeface="Arial" panose="020B0604020202020204" pitchFamily="34" charset="0"/>
              </a:rPr>
              <a:t>But these data (as with many others) focuses on or integrates small – typically juvenile – nekton. What about the bigger mobile fishes and inverts?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49B8A6-000F-6BC0-866B-F6CBD5C6A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373" y="1672549"/>
            <a:ext cx="6843252" cy="7079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BEE9DF-4754-C592-7D35-1E4750EED8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9574" y="2481903"/>
            <a:ext cx="4404852" cy="2359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A8C078-1E9D-B2D0-E54D-363BC4A0B4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t="1" r="1014" b="-1"/>
          <a:stretch/>
        </p:blipFill>
        <p:spPr>
          <a:xfrm>
            <a:off x="3392129" y="2730817"/>
            <a:ext cx="2335811" cy="1769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952B4F2-30C7-8476-6774-D4EFB449E2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94" b="5262"/>
          <a:stretch/>
        </p:blipFill>
        <p:spPr>
          <a:xfrm>
            <a:off x="3254477" y="2920738"/>
            <a:ext cx="2611485" cy="17698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E3FE13C-0AB5-92C6-BDE7-5B4281EE0B92}"/>
              </a:ext>
            </a:extLst>
          </p:cNvPr>
          <p:cNvGrpSpPr/>
          <p:nvPr/>
        </p:nvGrpSpPr>
        <p:grpSpPr>
          <a:xfrm>
            <a:off x="252392" y="4684819"/>
            <a:ext cx="5009721" cy="624302"/>
            <a:chOff x="1002890" y="5033721"/>
            <a:chExt cx="6389391" cy="72707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F3F12F2-9DCF-7E95-3033-3F44C0EBF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2890" y="5033721"/>
              <a:ext cx="1651819" cy="20647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926A5CA-35E0-2CAE-6CBA-DA5A39964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92926" y="5338013"/>
              <a:ext cx="5899355" cy="422787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B792F6D3-4672-32E8-0C03-CE82A4B825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392" y="3906867"/>
            <a:ext cx="5760219" cy="62430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2F51994-4AD5-BA57-76EF-59A75E190B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54514" y="3009228"/>
            <a:ext cx="2930013" cy="324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13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BD445-66F9-05A3-0702-59A398D22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Georgia" panose="02040502050405020303" pitchFamily="18" charset="0"/>
              </a:rPr>
              <a:t>Many marsh-transient predators (large and mobile) need access to marsh at high tide for foraging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1FD16-F2B9-5C19-5699-9712E9F09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4887"/>
            <a:ext cx="9144000" cy="2668225"/>
          </a:xfrm>
          <a:prstGeom prst="rect">
            <a:avLst/>
          </a:prstGeom>
        </p:spPr>
      </p:pic>
      <p:pic>
        <p:nvPicPr>
          <p:cNvPr id="6" name="Picture 5" descr="reddrum.jpg">
            <a:extLst>
              <a:ext uri="{FF2B5EF4-FFF2-40B4-BE49-F238E27FC236}">
                <a16:creationId xmlns:a16="http://schemas.microsoft.com/office/drawing/2014/main" id="{77B4B051-193A-92F0-C5EE-70B1F1699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7" b="89969" l="1823" r="990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2290" y="2799092"/>
            <a:ext cx="2594172" cy="1077527"/>
          </a:xfrm>
          <a:prstGeom prst="rect">
            <a:avLst/>
          </a:prstGeom>
        </p:spPr>
      </p:pic>
      <p:pic>
        <p:nvPicPr>
          <p:cNvPr id="7" name="Picture 6" descr="19-Summer_flounder__Paralichthys_dentatus_2.png">
            <a:extLst>
              <a:ext uri="{FF2B5EF4-FFF2-40B4-BE49-F238E27FC236}">
                <a16:creationId xmlns:a16="http://schemas.microsoft.com/office/drawing/2014/main" id="{1D1AE057-9153-FE2C-EC8B-5A579690B5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5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081763" y="4103644"/>
            <a:ext cx="2690304" cy="1372554"/>
          </a:xfrm>
          <a:prstGeom prst="rect">
            <a:avLst/>
          </a:prstGeom>
        </p:spPr>
      </p:pic>
      <p:pic>
        <p:nvPicPr>
          <p:cNvPr id="8" name="Picture 7" descr="21-Bluefish_clipart.png">
            <a:extLst>
              <a:ext uri="{FF2B5EF4-FFF2-40B4-BE49-F238E27FC236}">
                <a16:creationId xmlns:a16="http://schemas.microsoft.com/office/drawing/2014/main" id="{2C095842-9359-1318-ECEC-3F2FC78B16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476">
                        <a14:foregroundMark x1="45122" y1="95327" x2="45122" y2="95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45606" y="3133030"/>
            <a:ext cx="2362619" cy="899635"/>
          </a:xfrm>
          <a:prstGeom prst="rect">
            <a:avLst/>
          </a:prstGeom>
        </p:spPr>
      </p:pic>
      <p:pic>
        <p:nvPicPr>
          <p:cNvPr id="9" name="Picture 8" descr="stripedbass.jpeg">
            <a:extLst>
              <a:ext uri="{FF2B5EF4-FFF2-40B4-BE49-F238E27FC236}">
                <a16:creationId xmlns:a16="http://schemas.microsoft.com/office/drawing/2014/main" id="{62E52599-2A06-6783-4A1C-8D843A8879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0966" y1="89510" x2="30966" y2="89510"/>
                        <a14:foregroundMark x1="31534" y1="91608" x2="31534" y2="91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32290" y="4488622"/>
            <a:ext cx="3369325" cy="137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95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0A1A72-4F53-0B3C-3595-5092578E6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34" y="1107208"/>
            <a:ext cx="8574657" cy="565332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8138D9D-C0ED-742E-31D5-688E9E8F15C9}"/>
              </a:ext>
            </a:extLst>
          </p:cNvPr>
          <p:cNvSpPr txBox="1">
            <a:spLocks/>
          </p:cNvSpPr>
          <p:nvPr/>
        </p:nvSpPr>
        <p:spPr>
          <a:xfrm>
            <a:off x="120769" y="97470"/>
            <a:ext cx="8755812" cy="92026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Some living shoreline projects do have the potential to sever seaward-landward connectivity… (?)</a:t>
            </a:r>
          </a:p>
        </p:txBody>
      </p:sp>
    </p:spTree>
    <p:extLst>
      <p:ext uri="{BB962C8B-B14F-4D97-AF65-F5344CB8AC3E}">
        <p14:creationId xmlns:p14="http://schemas.microsoft.com/office/powerpoint/2010/main" val="17797263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17748</TotalTime>
  <Words>235</Words>
  <Application>Microsoft Office PowerPoint</Application>
  <PresentationFormat>On-screen Show (4:3)</PresentationFormat>
  <Paragraphs>31</Paragraphs>
  <Slides>10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Georgia</vt:lpstr>
      <vt:lpstr>Times New Roman</vt:lpstr>
      <vt:lpstr>Office Theme</vt:lpstr>
      <vt:lpstr>Integrating oyster natural history and fish-habitat relationships in living shoreline designs  USCRP December 14, 2023</vt:lpstr>
      <vt:lpstr>How to best integrate/leverage oyster-reef ecology into the design of living shorelines</vt:lpstr>
      <vt:lpstr>PowerPoint Presentation</vt:lpstr>
      <vt:lpstr>Investigating oyster-reef morphodynamics to optimize nature-based infrastructure</vt:lpstr>
      <vt:lpstr>Investigating oyster-reef morphodynamics to optimize nature-based infrastructure</vt:lpstr>
      <vt:lpstr>PowerPoint Presentation</vt:lpstr>
      <vt:lpstr>But these data (as with many others) focuses on or integrates small – typically juvenile – nekton. What about the bigger mobile fishes and inverts?</vt:lpstr>
      <vt:lpstr>Many marsh-transient predators (large and mobile) need access to marsh at high tide for foraging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</dc:creator>
  <cp:lastModifiedBy>Fodrie, Joel</cp:lastModifiedBy>
  <cp:revision>412</cp:revision>
  <cp:lastPrinted>2017-09-05T11:32:11Z</cp:lastPrinted>
  <dcterms:created xsi:type="dcterms:W3CDTF">2013-09-23T14:48:24Z</dcterms:created>
  <dcterms:modified xsi:type="dcterms:W3CDTF">2023-12-11T21:36:18Z</dcterms:modified>
</cp:coreProperties>
</file>