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81" r:id="rId3"/>
    <p:sldId id="282" r:id="rId4"/>
    <p:sldId id="256" r:id="rId5"/>
    <p:sldId id="265" r:id="rId6"/>
    <p:sldId id="260" r:id="rId7"/>
    <p:sldId id="266" r:id="rId8"/>
    <p:sldId id="28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47" autoAdjust="0"/>
    <p:restoredTop sz="94660"/>
  </p:normalViewPr>
  <p:slideViewPr>
    <p:cSldViewPr snapToGrid="0">
      <p:cViewPr varScale="1">
        <p:scale>
          <a:sx n="63" d="100"/>
          <a:sy n="63" d="100"/>
        </p:scale>
        <p:origin x="8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3194A1-9CBE-4386-8329-0D14E84030E1}"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E660D-A00C-4F55-988A-A49D4C4477F6}" type="slidenum">
              <a:rPr lang="en-US" smtClean="0"/>
              <a:t>‹#›</a:t>
            </a:fld>
            <a:endParaRPr lang="en-US"/>
          </a:p>
        </p:txBody>
      </p:sp>
    </p:spTree>
    <p:extLst>
      <p:ext uri="{BB962C8B-B14F-4D97-AF65-F5344CB8AC3E}">
        <p14:creationId xmlns:p14="http://schemas.microsoft.com/office/powerpoint/2010/main" val="438354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3194A1-9CBE-4386-8329-0D14E84030E1}"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E660D-A00C-4F55-988A-A49D4C4477F6}" type="slidenum">
              <a:rPr lang="en-US" smtClean="0"/>
              <a:t>‹#›</a:t>
            </a:fld>
            <a:endParaRPr lang="en-US"/>
          </a:p>
        </p:txBody>
      </p:sp>
    </p:spTree>
    <p:extLst>
      <p:ext uri="{BB962C8B-B14F-4D97-AF65-F5344CB8AC3E}">
        <p14:creationId xmlns:p14="http://schemas.microsoft.com/office/powerpoint/2010/main" val="2108787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3194A1-9CBE-4386-8329-0D14E84030E1}"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E660D-A00C-4F55-988A-A49D4C4477F6}" type="slidenum">
              <a:rPr lang="en-US" smtClean="0"/>
              <a:t>‹#›</a:t>
            </a:fld>
            <a:endParaRPr lang="en-US"/>
          </a:p>
        </p:txBody>
      </p:sp>
    </p:spTree>
    <p:extLst>
      <p:ext uri="{BB962C8B-B14F-4D97-AF65-F5344CB8AC3E}">
        <p14:creationId xmlns:p14="http://schemas.microsoft.com/office/powerpoint/2010/main" val="5286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3194A1-9CBE-4386-8329-0D14E84030E1}"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E660D-A00C-4F55-988A-A49D4C4477F6}" type="slidenum">
              <a:rPr lang="en-US" smtClean="0"/>
              <a:t>‹#›</a:t>
            </a:fld>
            <a:endParaRPr lang="en-US"/>
          </a:p>
        </p:txBody>
      </p:sp>
    </p:spTree>
    <p:extLst>
      <p:ext uri="{BB962C8B-B14F-4D97-AF65-F5344CB8AC3E}">
        <p14:creationId xmlns:p14="http://schemas.microsoft.com/office/powerpoint/2010/main" val="3593656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3194A1-9CBE-4386-8329-0D14E84030E1}"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E660D-A00C-4F55-988A-A49D4C4477F6}" type="slidenum">
              <a:rPr lang="en-US" smtClean="0"/>
              <a:t>‹#›</a:t>
            </a:fld>
            <a:endParaRPr lang="en-US"/>
          </a:p>
        </p:txBody>
      </p:sp>
    </p:spTree>
    <p:extLst>
      <p:ext uri="{BB962C8B-B14F-4D97-AF65-F5344CB8AC3E}">
        <p14:creationId xmlns:p14="http://schemas.microsoft.com/office/powerpoint/2010/main" val="3820362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a:extLst>
              <a:ext uri="{FF2B5EF4-FFF2-40B4-BE49-F238E27FC236}">
                <a16:creationId xmlns:a16="http://schemas.microsoft.com/office/drawing/2014/main" id="{72B441EE-84C9-4751-A695-1C0090DD2970}"/>
              </a:ext>
            </a:extLst>
          </p:cNvPr>
          <p:cNvPicPr>
            <a:picLocks noChangeAspect="1"/>
          </p:cNvPicPr>
          <p:nvPr/>
        </p:nvPicPr>
        <p:blipFill>
          <a:blip r:embed="rId2"/>
          <a:stretch>
            <a:fillRect/>
          </a:stretch>
        </p:blipFill>
        <p:spPr>
          <a:xfrm>
            <a:off x="4505164" y="5913295"/>
            <a:ext cx="1764517" cy="962464"/>
          </a:xfrm>
          <a:prstGeom prst="rect">
            <a:avLst/>
          </a:prstGeom>
        </p:spPr>
      </p:pic>
      <p:pic>
        <p:nvPicPr>
          <p:cNvPr id="8" name="Picture 7">
            <a:extLst>
              <a:ext uri="{FF2B5EF4-FFF2-40B4-BE49-F238E27FC236}">
                <a16:creationId xmlns:a16="http://schemas.microsoft.com/office/drawing/2014/main" id="{B081518D-80EF-4D49-817B-65F9716C883C}"/>
              </a:ext>
            </a:extLst>
          </p:cNvPr>
          <p:cNvPicPr>
            <a:picLocks noChangeAspect="1"/>
          </p:cNvPicPr>
          <p:nvPr/>
        </p:nvPicPr>
        <p:blipFill>
          <a:blip r:embed="rId3"/>
          <a:stretch>
            <a:fillRect/>
          </a:stretch>
        </p:blipFill>
        <p:spPr>
          <a:xfrm>
            <a:off x="6269681" y="5908476"/>
            <a:ext cx="1348771" cy="972102"/>
          </a:xfrm>
          <a:prstGeom prst="rect">
            <a:avLst/>
          </a:prstGeom>
        </p:spPr>
      </p:pic>
      <p:pic>
        <p:nvPicPr>
          <p:cNvPr id="6" name="Picture 5" descr="A picture containing device&#10;&#10;Description automatically generated">
            <a:extLst>
              <a:ext uri="{FF2B5EF4-FFF2-40B4-BE49-F238E27FC236}">
                <a16:creationId xmlns:a16="http://schemas.microsoft.com/office/drawing/2014/main" id="{CD49D362-248E-1748-BBCC-C5CD5C0715FC}"/>
              </a:ext>
            </a:extLst>
          </p:cNvPr>
          <p:cNvPicPr>
            <a:picLocks noChangeAspect="1"/>
          </p:cNvPicPr>
          <p:nvPr/>
        </p:nvPicPr>
        <p:blipFill>
          <a:blip r:embed="rId4"/>
          <a:stretch>
            <a:fillRect/>
          </a:stretch>
        </p:blipFill>
        <p:spPr>
          <a:xfrm>
            <a:off x="0" y="5911444"/>
            <a:ext cx="12192000" cy="972102"/>
          </a:xfrm>
          <a:prstGeom prst="rect">
            <a:avLst/>
          </a:prstGeom>
        </p:spPr>
      </p:pic>
    </p:spTree>
    <p:extLst>
      <p:ext uri="{BB962C8B-B14F-4D97-AF65-F5344CB8AC3E}">
        <p14:creationId xmlns:p14="http://schemas.microsoft.com/office/powerpoint/2010/main" val="164556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3194A1-9CBE-4386-8329-0D14E84030E1}"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E660D-A00C-4F55-988A-A49D4C4477F6}" type="slidenum">
              <a:rPr lang="en-US" smtClean="0"/>
              <a:t>‹#›</a:t>
            </a:fld>
            <a:endParaRPr lang="en-US"/>
          </a:p>
        </p:txBody>
      </p:sp>
    </p:spTree>
    <p:extLst>
      <p:ext uri="{BB962C8B-B14F-4D97-AF65-F5344CB8AC3E}">
        <p14:creationId xmlns:p14="http://schemas.microsoft.com/office/powerpoint/2010/main" val="780504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3194A1-9CBE-4386-8329-0D14E84030E1}"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E660D-A00C-4F55-988A-A49D4C4477F6}" type="slidenum">
              <a:rPr lang="en-US" smtClean="0"/>
              <a:t>‹#›</a:t>
            </a:fld>
            <a:endParaRPr lang="en-US"/>
          </a:p>
        </p:txBody>
      </p:sp>
    </p:spTree>
    <p:extLst>
      <p:ext uri="{BB962C8B-B14F-4D97-AF65-F5344CB8AC3E}">
        <p14:creationId xmlns:p14="http://schemas.microsoft.com/office/powerpoint/2010/main" val="192950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3194A1-9CBE-4386-8329-0D14E84030E1}" type="datetimeFigureOut">
              <a:rPr lang="en-US" smtClean="0"/>
              <a:t>10/26/2023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6E660D-A00C-4F55-988A-A49D4C4477F6}" type="slidenum">
              <a:rPr lang="en-US" smtClean="0"/>
              <a:t>‹#›</a:t>
            </a:fld>
            <a:endParaRPr lang="en-US"/>
          </a:p>
        </p:txBody>
      </p:sp>
    </p:spTree>
    <p:extLst>
      <p:ext uri="{BB962C8B-B14F-4D97-AF65-F5344CB8AC3E}">
        <p14:creationId xmlns:p14="http://schemas.microsoft.com/office/powerpoint/2010/main" val="3529594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3194A1-9CBE-4386-8329-0D14E84030E1}" type="datetimeFigureOut">
              <a:rPr lang="en-US" smtClean="0"/>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6E660D-A00C-4F55-988A-A49D4C4477F6}" type="slidenum">
              <a:rPr lang="en-US" smtClean="0"/>
              <a:t>‹#›</a:t>
            </a:fld>
            <a:endParaRPr lang="en-US"/>
          </a:p>
        </p:txBody>
      </p:sp>
    </p:spTree>
    <p:extLst>
      <p:ext uri="{BB962C8B-B14F-4D97-AF65-F5344CB8AC3E}">
        <p14:creationId xmlns:p14="http://schemas.microsoft.com/office/powerpoint/2010/main" val="180362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194A1-9CBE-4386-8329-0D14E84030E1}" type="datetimeFigureOut">
              <a:rPr lang="en-US" smtClean="0"/>
              <a:t>10/26/2023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6E660D-A00C-4F55-988A-A49D4C4477F6}" type="slidenum">
              <a:rPr lang="en-US" smtClean="0"/>
              <a:t>‹#›</a:t>
            </a:fld>
            <a:endParaRPr lang="en-US"/>
          </a:p>
        </p:txBody>
      </p:sp>
    </p:spTree>
    <p:extLst>
      <p:ext uri="{BB962C8B-B14F-4D97-AF65-F5344CB8AC3E}">
        <p14:creationId xmlns:p14="http://schemas.microsoft.com/office/powerpoint/2010/main" val="3918068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3194A1-9CBE-4386-8329-0D14E84030E1}"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E660D-A00C-4F55-988A-A49D4C4477F6}" type="slidenum">
              <a:rPr lang="en-US" smtClean="0"/>
              <a:t>‹#›</a:t>
            </a:fld>
            <a:endParaRPr lang="en-US"/>
          </a:p>
        </p:txBody>
      </p:sp>
    </p:spTree>
    <p:extLst>
      <p:ext uri="{BB962C8B-B14F-4D97-AF65-F5344CB8AC3E}">
        <p14:creationId xmlns:p14="http://schemas.microsoft.com/office/powerpoint/2010/main" val="3123874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194A1-9CBE-4386-8329-0D14E84030E1}" type="datetimeFigureOut">
              <a:rPr lang="en-US" smtClean="0"/>
              <a:t>10/26/2023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E660D-A00C-4F55-988A-A49D4C4477F6}" type="slidenum">
              <a:rPr lang="en-US" smtClean="0"/>
              <a:t>‹#›</a:t>
            </a:fld>
            <a:endParaRPr lang="en-US"/>
          </a:p>
        </p:txBody>
      </p:sp>
    </p:spTree>
    <p:extLst>
      <p:ext uri="{BB962C8B-B14F-4D97-AF65-F5344CB8AC3E}">
        <p14:creationId xmlns:p14="http://schemas.microsoft.com/office/powerpoint/2010/main" val="1751250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harts.noaa.gov/PDFs/12370.pdf"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7731" y="1175657"/>
            <a:ext cx="10942655" cy="4431983"/>
          </a:xfrm>
          <a:prstGeom prst="rect">
            <a:avLst/>
          </a:prstGeom>
        </p:spPr>
        <p:txBody>
          <a:bodyPr wrap="square">
            <a:spAutoFit/>
          </a:bodyPr>
          <a:lstStyle/>
          <a:p>
            <a:pPr algn="ctr"/>
            <a:r>
              <a:rPr lang="en-US" b="1" dirty="0">
                <a:latin typeface="Times New Roman" panose="02020603050405020304" pitchFamily="18" charset="0"/>
                <a:ea typeface="Calibri" panose="020F0502020204030204" pitchFamily="34" charset="0"/>
              </a:rPr>
              <a:t>Observations of Wave Damping by an Array of Reef Balls in the Inter-Tidal Zone: a Preliminary Assessment</a:t>
            </a:r>
            <a:endParaRPr lang="en-US" dirty="0">
              <a:latin typeface="Times New Roman" panose="02020603050405020304" pitchFamily="18" charset="0"/>
              <a:ea typeface="Calibri" panose="020F0502020204030204" pitchFamily="34" charset="0"/>
            </a:endParaRPr>
          </a:p>
          <a:p>
            <a:pPr algn="ctr"/>
            <a:endParaRPr lang="en-US" dirty="0">
              <a:latin typeface="Times New Roman" panose="02020603050405020304" pitchFamily="18" charset="0"/>
              <a:ea typeface="Calibri" panose="020F0502020204030204" pitchFamily="34" charset="0"/>
            </a:endParaRPr>
          </a:p>
          <a:p>
            <a:pPr algn="ctr"/>
            <a:endParaRPr lang="en-US" dirty="0">
              <a:latin typeface="Times New Roman" panose="02020603050405020304" pitchFamily="18" charset="0"/>
              <a:ea typeface="Calibri" panose="020F0502020204030204" pitchFamily="34" charset="0"/>
            </a:endParaRPr>
          </a:p>
          <a:p>
            <a:pPr algn="ctr"/>
            <a:r>
              <a:rPr lang="en-US" dirty="0">
                <a:latin typeface="Times New Roman" panose="02020603050405020304" pitchFamily="18" charset="0"/>
                <a:ea typeface="Calibri" panose="020F0502020204030204" pitchFamily="34" charset="0"/>
                <a:cs typeface="Times New Roman" panose="02020603050405020304" pitchFamily="18" charset="0"/>
              </a:rPr>
              <a:t>James O’Donnell</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1,2</a:t>
            </a:r>
            <a:r>
              <a:rPr lang="en-US" dirty="0">
                <a:latin typeface="Times New Roman" panose="02020603050405020304" pitchFamily="18" charset="0"/>
                <a:ea typeface="Calibri" panose="020F0502020204030204" pitchFamily="34" charset="0"/>
                <a:cs typeface="Times New Roman" panose="02020603050405020304" pitchFamily="18" charset="0"/>
              </a:rPr>
              <a:t>, Amin Ilia</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1,2</a:t>
            </a:r>
            <a:r>
              <a:rPr lang="en-US" dirty="0">
                <a:latin typeface="Times New Roman" panose="02020603050405020304" pitchFamily="18" charset="0"/>
                <a:ea typeface="Calibri" panose="020F0502020204030204" pitchFamily="34" charset="0"/>
                <a:cs typeface="Times New Roman" panose="02020603050405020304" pitchFamily="18" charset="0"/>
              </a:rPr>
              <a:t>, John Speers</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1</a:t>
            </a:r>
            <a:r>
              <a:rPr lang="en-US" dirty="0">
                <a:latin typeface="Times New Roman" panose="02020603050405020304" pitchFamily="18" charset="0"/>
                <a:ea typeface="Calibri" panose="020F0502020204030204" pitchFamily="34" charset="0"/>
                <a:cs typeface="Times New Roman" panose="02020603050405020304" pitchFamily="18" charset="0"/>
              </a:rPr>
              <a:t>, Mary M. Howard Strobel</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1</a:t>
            </a:r>
            <a:r>
              <a:rPr lang="en-US" dirty="0">
                <a:latin typeface="Times New Roman" panose="02020603050405020304" pitchFamily="18" charset="0"/>
                <a:ea typeface="Calibri" panose="020F0502020204030204" pitchFamily="34" charset="0"/>
                <a:cs typeface="Times New Roman" panose="02020603050405020304" pitchFamily="18" charset="0"/>
              </a:rPr>
              <a:t>, Jennifer O’Donnell</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1</a:t>
            </a:r>
            <a:r>
              <a:rPr lang="en-US" dirty="0">
                <a:latin typeface="Times New Roman" panose="02020603050405020304" pitchFamily="18" charset="0"/>
                <a:ea typeface="Calibri" panose="020F0502020204030204" pitchFamily="34" charset="0"/>
                <a:cs typeface="Times New Roman" panose="02020603050405020304" pitchFamily="18" charset="0"/>
              </a:rPr>
              <a:t>, and Chang Liu</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2</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baseline="30000"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Department of Marine Sciences</a:t>
            </a:r>
          </a:p>
          <a:p>
            <a:pPr algn="ct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Connecticut Institute for Resilience and Climate Adaptation </a:t>
            </a:r>
          </a:p>
          <a:p>
            <a:pPr algn="ctr"/>
            <a:r>
              <a:rPr lang="en-US" dirty="0">
                <a:latin typeface="Times New Roman" panose="02020603050405020304" pitchFamily="18" charset="0"/>
                <a:cs typeface="Times New Roman" panose="02020603050405020304" pitchFamily="18" charset="0"/>
              </a:rPr>
              <a:t>University of Connecticut</a:t>
            </a:r>
          </a:p>
          <a:p>
            <a:pPr algn="ctr"/>
            <a:endParaRPr lang="en-US" dirty="0">
              <a:effectLst/>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dirty="0">
                <a:effectLst/>
                <a:latin typeface="Times New Roman" panose="02020603050405020304" pitchFamily="18" charset="0"/>
                <a:cs typeface="Times New Roman" panose="02020603050405020304" pitchFamily="18" charset="0"/>
              </a:rPr>
              <a:t>This work was supported </a:t>
            </a:r>
            <a:r>
              <a:rPr lang="en-US" dirty="0">
                <a:latin typeface="Times New Roman" panose="02020603050405020304" pitchFamily="18" charset="0"/>
                <a:cs typeface="Times New Roman" panose="02020603050405020304" pitchFamily="18" charset="0"/>
              </a:rPr>
              <a:t>by NOAA Regional Resilience Grant Program </a:t>
            </a:r>
          </a:p>
          <a:p>
            <a:pPr algn="ctr"/>
            <a:r>
              <a:rPr lang="en-US" dirty="0">
                <a:latin typeface="Times New Roman" panose="02020603050405020304" pitchFamily="18" charset="0"/>
                <a:cs typeface="Times New Roman" panose="02020603050405020304" pitchFamily="18" charset="0"/>
              </a:rPr>
              <a:t>and the US Department of Housing and Urban Development (Community Block Grant National Disaster Recovery Program), administered by the State of Connecticut, Department of Housing, UCONN, and CIRCA </a:t>
            </a:r>
          </a:p>
          <a:p>
            <a:pPr algn="ctr"/>
            <a:r>
              <a:rPr lang="en-US" dirty="0">
                <a:latin typeface="Times New Roman" panose="02020603050405020304" pitchFamily="18" charset="0"/>
                <a:cs typeface="Times New Roman" panose="02020603050405020304" pitchFamily="18" charset="0"/>
              </a:rPr>
              <a:t> </a:t>
            </a:r>
          </a:p>
          <a:p>
            <a:pPr algn="ctr"/>
            <a:endParaRPr lang="en-US"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4316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FE5CC-65F6-25B5-8A6F-4BB94A848A7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F98EB00-B71D-4ECF-EBFC-AA6054ADA6E5}"/>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8F5C3830-EB30-D6C1-31FA-6D1CC1B90BC0}"/>
              </a:ext>
            </a:extLst>
          </p:cNvPr>
          <p:cNvPicPr>
            <a:picLocks noChangeAspect="1"/>
          </p:cNvPicPr>
          <p:nvPr/>
        </p:nvPicPr>
        <p:blipFill>
          <a:blip r:embed="rId2"/>
          <a:stretch>
            <a:fillRect/>
          </a:stretch>
        </p:blipFill>
        <p:spPr>
          <a:xfrm>
            <a:off x="558323" y="789815"/>
            <a:ext cx="5104447" cy="4363970"/>
          </a:xfrm>
          <a:prstGeom prst="rect">
            <a:avLst/>
          </a:prstGeom>
        </p:spPr>
      </p:pic>
      <p:pic>
        <p:nvPicPr>
          <p:cNvPr id="5" name="Picture 4">
            <a:extLst>
              <a:ext uri="{FF2B5EF4-FFF2-40B4-BE49-F238E27FC236}">
                <a16:creationId xmlns:a16="http://schemas.microsoft.com/office/drawing/2014/main" id="{8227D3C2-BDFC-1F76-4041-7BC280456D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8847" y="789815"/>
            <a:ext cx="5104447" cy="4312032"/>
          </a:xfrm>
          <a:prstGeom prst="rect">
            <a:avLst/>
          </a:prstGeom>
          <a:noFill/>
        </p:spPr>
      </p:pic>
      <p:sp>
        <p:nvSpPr>
          <p:cNvPr id="7" name="TextBox 6">
            <a:extLst>
              <a:ext uri="{FF2B5EF4-FFF2-40B4-BE49-F238E27FC236}">
                <a16:creationId xmlns:a16="http://schemas.microsoft.com/office/drawing/2014/main" id="{6B2C690C-8E0B-4301-9B20-D21E89751ECD}"/>
              </a:ext>
            </a:extLst>
          </p:cNvPr>
          <p:cNvSpPr txBox="1"/>
          <p:nvPr/>
        </p:nvSpPr>
        <p:spPr>
          <a:xfrm>
            <a:off x="2770889" y="5289217"/>
            <a:ext cx="6099716" cy="375552"/>
          </a:xfrm>
          <a:prstGeom prst="rect">
            <a:avLst/>
          </a:prstGeom>
          <a:noFill/>
        </p:spPr>
        <p:txBody>
          <a:bodyPr wrap="square">
            <a:spAutoFit/>
          </a:bodyPr>
          <a:lstStyle/>
          <a:p>
            <a:pPr marL="0" marR="0" algn="ctr">
              <a:lnSpc>
                <a:spcPct val="107000"/>
              </a:lnSpc>
              <a:spcBef>
                <a:spcPts val="0"/>
              </a:spcBef>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Figure 1: 1985 and 2020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647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712490-E2F2-34B7-619E-39FBD131DA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439874"/>
            <a:ext cx="4426537" cy="4843040"/>
          </a:xfrm>
          <a:prstGeom prst="rect">
            <a:avLst/>
          </a:prstGeom>
        </p:spPr>
      </p:pic>
      <p:sp>
        <p:nvSpPr>
          <p:cNvPr id="5" name="Rectangle 4">
            <a:extLst>
              <a:ext uri="{FF2B5EF4-FFF2-40B4-BE49-F238E27FC236}">
                <a16:creationId xmlns:a16="http://schemas.microsoft.com/office/drawing/2014/main" id="{9549283B-090F-BE34-5CEF-ABE1863CBD51}"/>
              </a:ext>
            </a:extLst>
          </p:cNvPr>
          <p:cNvSpPr/>
          <p:nvPr/>
        </p:nvSpPr>
        <p:spPr>
          <a:xfrm>
            <a:off x="6096000" y="1064446"/>
            <a:ext cx="4659824" cy="1077218"/>
          </a:xfrm>
          <a:prstGeom prst="rect">
            <a:avLst/>
          </a:prstGeom>
        </p:spPr>
        <p:txBody>
          <a:bodyPr wrap="square">
            <a:spAutoFit/>
          </a:bodyPr>
          <a:lstStyle/>
          <a:p>
            <a:r>
              <a:rPr lang="en-US" sz="1600" i="1" dirty="0" err="1"/>
              <a:t>Leonardi</a:t>
            </a:r>
            <a:r>
              <a:rPr lang="en-US" sz="1600" i="1" dirty="0"/>
              <a:t>, N., N. K. </a:t>
            </a:r>
            <a:r>
              <a:rPr lang="en-US" sz="1600" i="1" dirty="0" err="1"/>
              <a:t>Ganju</a:t>
            </a:r>
            <a:r>
              <a:rPr lang="en-US" sz="1600" i="1" dirty="0"/>
              <a:t>, and S. </a:t>
            </a:r>
            <a:r>
              <a:rPr lang="en-US" sz="1600" i="1" dirty="0" err="1"/>
              <a:t>Fagherazzi</a:t>
            </a:r>
            <a:r>
              <a:rPr lang="en-US" sz="1600" i="1" dirty="0"/>
              <a:t> (2016), A linear relationship between wave power and erosion determines salt-marsh resilience to violent storms and hurricanes, Proc. Natl. Acad. Sci., 113(1), 64–68. </a:t>
            </a:r>
            <a:endParaRPr lang="en-US" sz="1600"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F5907DD-8877-DC75-E1A1-71CBB22EEE8F}"/>
                  </a:ext>
                </a:extLst>
              </p:cNvPr>
              <p:cNvSpPr/>
              <p:nvPr/>
            </p:nvSpPr>
            <p:spPr>
              <a:xfrm>
                <a:off x="1956454" y="5282914"/>
                <a:ext cx="2773633" cy="427746"/>
              </a:xfrm>
              <a:prstGeom prst="rect">
                <a:avLst/>
              </a:prstGeom>
            </p:spPr>
            <p:txBody>
              <a:bodyPr wrap="square">
                <a:spAutoFit/>
              </a:bodyPr>
              <a:lstStyle/>
              <a:p>
                <a:r>
                  <a:rPr lang="en-US" dirty="0"/>
                  <a:t>(</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𝜌</m:t>
                    </m:r>
                    <m:r>
                      <a:rPr lang="en-US" i="1">
                        <a:latin typeface="Cambria Math" panose="02040503050406030204" pitchFamily="18" charset="0"/>
                      </a:rPr>
                      <m:t>𝑔</m:t>
                    </m:r>
                    <m:sSubSup>
                      <m:sSubSupPr>
                        <m:ctrlPr>
                          <a:rPr lang="en-US" i="1">
                            <a:latin typeface="Cambria Math" panose="02040503050406030204" pitchFamily="18" charset="0"/>
                          </a:rPr>
                        </m:ctrlPr>
                      </m:sSubSupPr>
                      <m:e>
                        <m:r>
                          <a:rPr lang="en-US" i="1">
                            <a:latin typeface="Cambria Math" panose="02040503050406030204" pitchFamily="18" charset="0"/>
                          </a:rPr>
                          <m:t>𝐻</m:t>
                        </m:r>
                      </m:e>
                      <m:sub>
                        <m:r>
                          <a:rPr lang="en-US" i="1">
                            <a:latin typeface="Cambria Math" panose="02040503050406030204" pitchFamily="18" charset="0"/>
                          </a:rPr>
                          <m:t>𝑠</m:t>
                        </m:r>
                      </m:sub>
                      <m:sup>
                        <m:r>
                          <a:rPr lang="en-US" i="1">
                            <a:latin typeface="Cambria Math" panose="02040503050406030204" pitchFamily="18" charset="0"/>
                          </a:rPr>
                          <m:t>2</m:t>
                        </m:r>
                      </m:sup>
                    </m:sSubSup>
                    <m:r>
                      <a:rPr lang="en-US" i="1">
                        <a:latin typeface="Cambria Math" panose="02040503050406030204" pitchFamily="18" charset="0"/>
                      </a:rPr>
                      <m:t>/8</m:t>
                    </m:r>
                  </m:oMath>
                </a14:m>
                <a:r>
                  <a:rPr lang="en-US" dirty="0"/>
                  <a:t> </a:t>
                </a:r>
                <a14:m>
                  <m:oMath xmlns:m="http://schemas.openxmlformats.org/officeDocument/2006/math">
                    <m:rad>
                      <m:radPr>
                        <m:degHide m:val="on"/>
                        <m:ctrlPr>
                          <a:rPr lang="en-US" i="1" dirty="0">
                            <a:latin typeface="Cambria Math" panose="02040503050406030204" pitchFamily="18" charset="0"/>
                          </a:rPr>
                        </m:ctrlPr>
                      </m:radPr>
                      <m:deg/>
                      <m:e>
                        <m:r>
                          <a:rPr lang="en-US" i="1" dirty="0">
                            <a:latin typeface="Cambria Math" panose="02040503050406030204" pitchFamily="18" charset="0"/>
                          </a:rPr>
                          <m:t>𝑔𝑑</m:t>
                        </m:r>
                      </m:e>
                    </m:rad>
                  </m:oMath>
                </a14:m>
                <a:r>
                  <a:rPr lang="en-US" dirty="0"/>
                  <a:t>/2 ) </a:t>
                </a:r>
              </a:p>
            </p:txBody>
          </p:sp>
        </mc:Choice>
        <mc:Fallback xmlns="">
          <p:sp>
            <p:nvSpPr>
              <p:cNvPr id="6" name="Rectangle 5">
                <a:extLst>
                  <a:ext uri="{FF2B5EF4-FFF2-40B4-BE49-F238E27FC236}">
                    <a16:creationId xmlns:a16="http://schemas.microsoft.com/office/drawing/2014/main" id="{0F5907DD-8877-DC75-E1A1-71CBB22EEE8F}"/>
                  </a:ext>
                </a:extLst>
              </p:cNvPr>
              <p:cNvSpPr>
                <a:spLocks noRot="1" noChangeAspect="1" noMove="1" noResize="1" noEditPoints="1" noAdjustHandles="1" noChangeArrowheads="1" noChangeShapeType="1" noTextEdit="1"/>
              </p:cNvSpPr>
              <p:nvPr/>
            </p:nvSpPr>
            <p:spPr>
              <a:xfrm>
                <a:off x="1956454" y="5282914"/>
                <a:ext cx="2773633" cy="427746"/>
              </a:xfrm>
              <a:prstGeom prst="rect">
                <a:avLst/>
              </a:prstGeom>
              <a:blipFill>
                <a:blip r:embed="rId3"/>
                <a:stretch>
                  <a:fillRect l="-1978" b="-20000"/>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D57DC354-F085-5A88-8FB5-B85DFAAA0F39}"/>
              </a:ext>
            </a:extLst>
          </p:cNvPr>
          <p:cNvSpPr/>
          <p:nvPr/>
        </p:nvSpPr>
        <p:spPr>
          <a:xfrm>
            <a:off x="2818505" y="5282915"/>
            <a:ext cx="290456" cy="427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7322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6601" y="0"/>
            <a:ext cx="9755164" cy="2898563"/>
          </a:xfrm>
          <a:prstGeom prst="rect">
            <a:avLst/>
          </a:prstGeom>
        </p:spPr>
      </p:pic>
      <p:pic>
        <p:nvPicPr>
          <p:cNvPr id="5" name="Picture 4"/>
          <p:cNvPicPr>
            <a:picLocks noChangeAspect="1"/>
          </p:cNvPicPr>
          <p:nvPr/>
        </p:nvPicPr>
        <p:blipFill>
          <a:blip r:embed="rId3"/>
          <a:stretch>
            <a:fillRect/>
          </a:stretch>
        </p:blipFill>
        <p:spPr>
          <a:xfrm>
            <a:off x="488968" y="3111501"/>
            <a:ext cx="3783589" cy="1374790"/>
          </a:xfrm>
          <a:prstGeom prst="rect">
            <a:avLst/>
          </a:prstGeom>
        </p:spPr>
      </p:pic>
      <p:sp>
        <p:nvSpPr>
          <p:cNvPr id="6" name="TextBox 5"/>
          <p:cNvSpPr txBox="1"/>
          <p:nvPr/>
        </p:nvSpPr>
        <p:spPr>
          <a:xfrm>
            <a:off x="6461819" y="2894128"/>
            <a:ext cx="4572000" cy="2862322"/>
          </a:xfrm>
          <a:prstGeom prst="rect">
            <a:avLst/>
          </a:prstGeom>
          <a:noFill/>
        </p:spPr>
        <p:txBody>
          <a:bodyPr wrap="square" rtlCol="0">
            <a:spAutoFit/>
          </a:bodyPr>
          <a:lstStyle/>
          <a:p>
            <a:r>
              <a:rPr lang="en-US" dirty="0"/>
              <a:t>At Stratford Pt.   </a:t>
            </a:r>
          </a:p>
          <a:p>
            <a:endParaRPr lang="en-US" dirty="0"/>
          </a:p>
          <a:p>
            <a:r>
              <a:rPr lang="en-US" dirty="0"/>
              <a:t>h/B  =.7/10=0.07 is a constant </a:t>
            </a:r>
          </a:p>
          <a:p>
            <a:endParaRPr lang="en-US" dirty="0"/>
          </a:p>
          <a:p>
            <a:r>
              <a:rPr lang="en-US" dirty="0"/>
              <a:t>h/d  varies from  0.75/0 to 0.75/2.5</a:t>
            </a:r>
          </a:p>
          <a:p>
            <a:endParaRPr lang="en-US" dirty="0"/>
          </a:p>
          <a:p>
            <a:endParaRPr lang="en-US" dirty="0"/>
          </a:p>
          <a:p>
            <a:endParaRPr lang="en-US" dirty="0"/>
          </a:p>
          <a:p>
            <a:endParaRPr lang="en-US" dirty="0"/>
          </a:p>
          <a:p>
            <a:r>
              <a:rPr lang="en-US" dirty="0"/>
              <a:t> </a:t>
            </a:r>
          </a:p>
        </p:txBody>
      </p:sp>
      <p:pic>
        <p:nvPicPr>
          <p:cNvPr id="7" name="Picture 6"/>
          <p:cNvPicPr>
            <a:picLocks noChangeAspect="1"/>
          </p:cNvPicPr>
          <p:nvPr/>
        </p:nvPicPr>
        <p:blipFill>
          <a:blip r:embed="rId4"/>
          <a:stretch>
            <a:fillRect/>
          </a:stretch>
        </p:blipFill>
        <p:spPr>
          <a:xfrm>
            <a:off x="494503" y="4937406"/>
            <a:ext cx="4081894" cy="929307"/>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368300" y="5876286"/>
                <a:ext cx="3591657" cy="6668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𝑤</m:t>
                          </m:r>
                        </m:sub>
                      </m:sSub>
                      <m:r>
                        <a:rPr lang="en-US" b="0" i="1" smtClean="0">
                          <a:latin typeface="Cambria Math" panose="02040503050406030204" pitchFamily="18" charset="0"/>
                        </a:rPr>
                        <m:t>=−0.6+</m:t>
                      </m:r>
                      <m:f>
                        <m:fPr>
                          <m:ctrlPr>
                            <a:rPr lang="en-US" b="0" i="1" smtClean="0">
                              <a:latin typeface="Cambria Math" panose="02040503050406030204" pitchFamily="18" charset="0"/>
                            </a:rPr>
                          </m:ctrlPr>
                        </m:fPr>
                        <m:num>
                          <m:r>
                            <a:rPr lang="en-US" b="0" i="1" smtClean="0">
                              <a:latin typeface="Cambria Math" panose="02040503050406030204" pitchFamily="18" charset="0"/>
                            </a:rPr>
                            <m:t>32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𝑖</m:t>
                              </m:r>
                            </m:sub>
                          </m:sSub>
                        </m:num>
                        <m:den>
                          <m:r>
                            <a:rPr lang="en-US" b="0" i="1" smtClean="0">
                              <a:latin typeface="Cambria Math" panose="02040503050406030204" pitchFamily="18" charset="0"/>
                            </a:rPr>
                            <m:t>𝑔</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h</m:t>
                          </m:r>
                        </m:num>
                        <m:den>
                          <m:r>
                            <a:rPr lang="en-US" b="0" i="1" smtClean="0">
                              <a:latin typeface="Cambria Math" panose="02040503050406030204" pitchFamily="18" charset="0"/>
                            </a:rPr>
                            <m:t>𝑑</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r>
                            <a:rPr lang="en-US" b="0" i="1" smtClean="0">
                              <a:latin typeface="Cambria Math" panose="02040503050406030204" pitchFamily="18" charset="0"/>
                            </a:rPr>
                            <m:t>h</m:t>
                          </m:r>
                        </m:num>
                        <m:den>
                          <m:r>
                            <a:rPr lang="en-US" b="0" i="1" smtClean="0">
                              <a:latin typeface="Cambria Math" panose="02040503050406030204" pitchFamily="18" charset="0"/>
                            </a:rPr>
                            <m:t>𝐵</m:t>
                          </m:r>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68300" y="5876286"/>
                <a:ext cx="3591657" cy="666849"/>
              </a:xfrm>
              <a:prstGeom prst="rect">
                <a:avLst/>
              </a:prstGeom>
              <a:blipFill>
                <a:blip r:embed="rId5"/>
                <a:stretch>
                  <a:fillRect/>
                </a:stretch>
              </a:blipFill>
            </p:spPr>
            <p:txBody>
              <a:bodyPr/>
              <a:lstStyle/>
              <a:p>
                <a:r>
                  <a:rPr lang="en-US">
                    <a:noFill/>
                  </a:rPr>
                  <a:t> </a:t>
                </a:r>
              </a:p>
            </p:txBody>
          </p:sp>
        </mc:Fallback>
      </mc:AlternateContent>
      <p:sp>
        <p:nvSpPr>
          <p:cNvPr id="2" name="TextBox 1"/>
          <p:cNvSpPr txBox="1"/>
          <p:nvPr/>
        </p:nvSpPr>
        <p:spPr>
          <a:xfrm>
            <a:off x="488968" y="2733653"/>
            <a:ext cx="4127500" cy="523220"/>
          </a:xfrm>
          <a:prstGeom prst="rect">
            <a:avLst/>
          </a:prstGeom>
          <a:noFill/>
        </p:spPr>
        <p:txBody>
          <a:bodyPr wrap="square" rtlCol="0">
            <a:spAutoFit/>
          </a:bodyPr>
          <a:lstStyle/>
          <a:p>
            <a:r>
              <a:rPr lang="en-US" sz="2800" dirty="0">
                <a:solidFill>
                  <a:srgbClr val="FF0000"/>
                </a:solidFill>
              </a:rPr>
              <a:t>Transmission Coefficient</a:t>
            </a:r>
          </a:p>
        </p:txBody>
      </p:sp>
      <p:sp>
        <p:nvSpPr>
          <p:cNvPr id="11" name="TextBox 10"/>
          <p:cNvSpPr txBox="1"/>
          <p:nvPr/>
        </p:nvSpPr>
        <p:spPr>
          <a:xfrm>
            <a:off x="471700" y="4477404"/>
            <a:ext cx="5084550" cy="523220"/>
          </a:xfrm>
          <a:prstGeom prst="rect">
            <a:avLst/>
          </a:prstGeom>
          <a:noFill/>
        </p:spPr>
        <p:txBody>
          <a:bodyPr wrap="square" rtlCol="0">
            <a:spAutoFit/>
          </a:bodyPr>
          <a:lstStyle/>
          <a:p>
            <a:r>
              <a:rPr lang="en-US" sz="2800" dirty="0">
                <a:solidFill>
                  <a:srgbClr val="FF0000"/>
                </a:solidFill>
              </a:rPr>
              <a:t>Lab-based Empirical formula</a:t>
            </a:r>
          </a:p>
        </p:txBody>
      </p:sp>
      <p:sp>
        <p:nvSpPr>
          <p:cNvPr id="3" name="Rectangle 2"/>
          <p:cNvSpPr/>
          <p:nvPr/>
        </p:nvSpPr>
        <p:spPr>
          <a:xfrm>
            <a:off x="3083560" y="3210560"/>
            <a:ext cx="375920" cy="113792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91382" y="1240937"/>
            <a:ext cx="4572000" cy="553998"/>
          </a:xfrm>
          <a:prstGeom prst="rect">
            <a:avLst/>
          </a:prstGeom>
        </p:spPr>
        <p:txBody>
          <a:bodyPr wrap="square">
            <a:spAutoFit/>
          </a:bodyPr>
          <a:lstStyle/>
          <a:p>
            <a:pPr marL="457200" marR="182880" indent="-457200">
              <a:spcBef>
                <a:spcPts val="0"/>
              </a:spcBef>
              <a:spcAft>
                <a:spcPts val="0"/>
              </a:spcAft>
            </a:pPr>
            <a:r>
              <a:rPr lang="en-US" sz="1000" dirty="0" err="1">
                <a:latin typeface="Times New Roman" panose="02020603050405020304" pitchFamily="18" charset="0"/>
                <a:ea typeface="Calibri" panose="020F0502020204030204" pitchFamily="34" charset="0"/>
              </a:rPr>
              <a:t>Armono</a:t>
            </a:r>
            <a:r>
              <a:rPr lang="en-US" sz="1000" dirty="0">
                <a:latin typeface="Times New Roman" panose="02020603050405020304" pitchFamily="18" charset="0"/>
                <a:ea typeface="Calibri" panose="020F0502020204030204" pitchFamily="34" charset="0"/>
              </a:rPr>
              <a:t>, H. (2003). Wave transmission on submerged breakwaters made of hollow hemispherical shape artificial reefs. Proceedings, Annual Conference - Canadian Society for Civil Engineering. 2003.</a:t>
            </a:r>
          </a:p>
        </p:txBody>
      </p:sp>
      <p:cxnSp>
        <p:nvCxnSpPr>
          <p:cNvPr id="14" name="Straight Arrow Connector 13"/>
          <p:cNvCxnSpPr/>
          <p:nvPr/>
        </p:nvCxnSpPr>
        <p:spPr>
          <a:xfrm flipH="1" flipV="1">
            <a:off x="3305908" y="587829"/>
            <a:ext cx="2577402" cy="10048"/>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13542" y="626149"/>
            <a:ext cx="1894878" cy="369332"/>
          </a:xfrm>
          <a:prstGeom prst="rect">
            <a:avLst/>
          </a:prstGeom>
          <a:noFill/>
        </p:spPr>
        <p:txBody>
          <a:bodyPr wrap="none" rtlCol="0">
            <a:spAutoFit/>
          </a:bodyPr>
          <a:lstStyle/>
          <a:p>
            <a:r>
              <a:rPr lang="en-US" dirty="0"/>
              <a:t>Wave Propagation</a:t>
            </a:r>
          </a:p>
        </p:txBody>
      </p:sp>
      <p:pic>
        <p:nvPicPr>
          <p:cNvPr id="10" name="Picture 9">
            <a:extLst>
              <a:ext uri="{FF2B5EF4-FFF2-40B4-BE49-F238E27FC236}">
                <a16:creationId xmlns:a16="http://schemas.microsoft.com/office/drawing/2014/main" id="{214121C0-20A5-4B25-8559-62C7AD2B6B58}"/>
              </a:ext>
            </a:extLst>
          </p:cNvPr>
          <p:cNvPicPr>
            <a:picLocks noChangeAspect="1"/>
          </p:cNvPicPr>
          <p:nvPr/>
        </p:nvPicPr>
        <p:blipFill>
          <a:blip r:embed="rId6"/>
          <a:stretch>
            <a:fillRect/>
          </a:stretch>
        </p:blipFill>
        <p:spPr>
          <a:xfrm>
            <a:off x="7691382" y="165506"/>
            <a:ext cx="4244142" cy="983082"/>
          </a:xfrm>
          <a:prstGeom prst="rect">
            <a:avLst/>
          </a:prstGeom>
        </p:spPr>
      </p:pic>
    </p:spTree>
    <p:extLst>
      <p:ext uri="{BB962C8B-B14F-4D97-AF65-F5344CB8AC3E}">
        <p14:creationId xmlns:p14="http://schemas.microsoft.com/office/powerpoint/2010/main" val="4138839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02224" y="5495046"/>
            <a:ext cx="9904534" cy="63817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Figure 1(a). </a:t>
            </a:r>
            <a:r>
              <a:rPr lang="en-US" sz="1400" dirty="0">
                <a:latin typeface="Calibri" panose="020F0502020204030204" pitchFamily="34" charset="0"/>
                <a:ea typeface="Calibri" panose="020F0502020204030204" pitchFamily="34" charset="0"/>
                <a:cs typeface="Times New Roman" panose="02020603050405020304" pitchFamily="18" charset="0"/>
              </a:rPr>
              <a:t>A map of the entrance to the Housatonic River, CT, showing the l</a:t>
            </a:r>
            <a:r>
              <a:rPr lang="en-US" sz="1400" dirty="0">
                <a:effectLst/>
                <a:latin typeface="Calibri" panose="020F0502020204030204" pitchFamily="34" charset="0"/>
                <a:ea typeface="Calibri" panose="020F0502020204030204" pitchFamily="34" charset="0"/>
                <a:cs typeface="Times New Roman" panose="02020603050405020304" pitchFamily="18" charset="0"/>
              </a:rPr>
              <a:t>ocation of the study area (red rectangle) to the west of Stratford Point and the long-term wave sensor (red circle) to the northeast. </a:t>
            </a:r>
            <a:r>
              <a:rPr lang="en-US" sz="1400" dirty="0">
                <a:latin typeface="Calibri" panose="020F0502020204030204" pitchFamily="34" charset="0"/>
                <a:ea typeface="Calibri" panose="020F0502020204030204" pitchFamily="34" charset="0"/>
                <a:cs typeface="Times New Roman" panose="02020603050405020304" pitchFamily="18" charset="0"/>
              </a:rPr>
              <a:t>Note</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 location of the outer breakwater.  Depths shown are in feet relative to mean low, low water (MLLW), and the area shown in blue are less then 6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ft</a:t>
            </a:r>
            <a:r>
              <a:rPr lang="en-US" sz="1400" dirty="0">
                <a:effectLst/>
                <a:latin typeface="Calibri" panose="020F0502020204030204" pitchFamily="34" charset="0"/>
                <a:ea typeface="Calibri" panose="020F0502020204030204" pitchFamily="34" charset="0"/>
                <a:cs typeface="Times New Roman" panose="02020603050405020304" pitchFamily="18" charset="0"/>
              </a:rPr>
              <a:t> deep. From NOAA Chart </a:t>
            </a:r>
            <a:r>
              <a:rPr lang="en-US" sz="1400" dirty="0">
                <a:hlinkClick r:id="rId2"/>
              </a:rPr>
              <a:t>http://www.charts.noaa.gov/PDFs/12370.pdf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 9"/>
          <p:cNvGrpSpPr/>
          <p:nvPr/>
        </p:nvGrpSpPr>
        <p:grpSpPr>
          <a:xfrm>
            <a:off x="458371" y="322828"/>
            <a:ext cx="6342479" cy="5077460"/>
            <a:chOff x="3918145" y="376837"/>
            <a:chExt cx="6342479" cy="5077460"/>
          </a:xfrm>
        </p:grpSpPr>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918145" y="376837"/>
              <a:ext cx="5943600" cy="5077460"/>
            </a:xfrm>
            <a:prstGeom prst="rect">
              <a:avLst/>
            </a:prstGeom>
            <a:ln>
              <a:solidFill>
                <a:schemeClr val="tx1">
                  <a:lumMod val="50000"/>
                  <a:lumOff val="50000"/>
                </a:schemeClr>
              </a:solidFill>
            </a:ln>
          </p:spPr>
        </p:pic>
        <p:sp>
          <p:nvSpPr>
            <p:cNvPr id="6" name="Flowchart: Summing Junction 5"/>
            <p:cNvSpPr/>
            <p:nvPr/>
          </p:nvSpPr>
          <p:spPr>
            <a:xfrm>
              <a:off x="8320967" y="1580082"/>
              <a:ext cx="137160" cy="137160"/>
            </a:xfrm>
            <a:prstGeom prst="flowChartSummingJuncti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2"/>
            <p:cNvSpPr txBox="1">
              <a:spLocks noChangeArrowheads="1"/>
            </p:cNvSpPr>
            <p:nvPr/>
          </p:nvSpPr>
          <p:spPr bwMode="auto">
            <a:xfrm>
              <a:off x="8584590" y="1305835"/>
              <a:ext cx="1676034" cy="274247"/>
            </a:xfrm>
            <a:prstGeom prst="rect">
              <a:avLst/>
            </a:prstGeom>
            <a:solidFill>
              <a:srgbClr val="FFFFFF"/>
            </a:solidFill>
            <a:ln w="9525">
              <a:solidFill>
                <a:srgbClr val="000000"/>
              </a:solidFill>
              <a:miter lim="800000"/>
              <a:headEnd/>
              <a:tailEnd/>
            </a:ln>
          </p:spPr>
          <p:txBody>
            <a:bodyPr rot="0" vert="horz" wrap="none" lIns="91440" tIns="45720" rIns="91440" bIns="45720" anchor="ctr" anchorCtr="0">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Wave Sensor Location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6260123" y="3776473"/>
              <a:ext cx="470389" cy="2513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2"/>
            <p:cNvSpPr txBox="1">
              <a:spLocks noChangeArrowheads="1"/>
            </p:cNvSpPr>
            <p:nvPr/>
          </p:nvSpPr>
          <p:spPr bwMode="auto">
            <a:xfrm>
              <a:off x="5074994" y="3459877"/>
              <a:ext cx="987302" cy="274247"/>
            </a:xfrm>
            <a:prstGeom prst="rect">
              <a:avLst/>
            </a:prstGeom>
            <a:solidFill>
              <a:srgbClr val="FFFFFF"/>
            </a:solidFill>
            <a:ln w="9525">
              <a:solidFill>
                <a:srgbClr val="000000"/>
              </a:solidFill>
              <a:miter lim="800000"/>
              <a:headEnd/>
              <a:tailEnd/>
            </a:ln>
          </p:spPr>
          <p:txBody>
            <a:bodyPr rot="0" vert="horz" wrap="none" lIns="91440" tIns="45720" rIns="91440" bIns="45720" anchor="ctr" anchorCtr="0">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Study Area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8434" y="1092235"/>
            <a:ext cx="5045912" cy="3784434"/>
          </a:xfrm>
          <a:prstGeom prst="rect">
            <a:avLst/>
          </a:prstGeom>
        </p:spPr>
      </p:pic>
      <p:grpSp>
        <p:nvGrpSpPr>
          <p:cNvPr id="14" name="Group 13">
            <a:extLst>
              <a:ext uri="{FF2B5EF4-FFF2-40B4-BE49-F238E27FC236}">
                <a16:creationId xmlns:a16="http://schemas.microsoft.com/office/drawing/2014/main" id="{CE3DDFCB-12D4-B7F1-4E79-1538F10CD6E6}"/>
              </a:ext>
            </a:extLst>
          </p:cNvPr>
          <p:cNvGrpSpPr/>
          <p:nvPr/>
        </p:nvGrpSpPr>
        <p:grpSpPr>
          <a:xfrm>
            <a:off x="5776685" y="1526073"/>
            <a:ext cx="6024068" cy="3350596"/>
            <a:chOff x="5776685" y="1526073"/>
            <a:chExt cx="6024068" cy="3350596"/>
          </a:xfrm>
        </p:grpSpPr>
        <p:pic>
          <p:nvPicPr>
            <p:cNvPr id="11" name="Picture 10">
              <a:extLst>
                <a:ext uri="{FF2B5EF4-FFF2-40B4-BE49-F238E27FC236}">
                  <a16:creationId xmlns:a16="http://schemas.microsoft.com/office/drawing/2014/main" id="{799C3EB6-E658-9D99-A401-59F11AB72CF7}"/>
                </a:ext>
              </a:extLst>
            </p:cNvPr>
            <p:cNvPicPr>
              <a:picLocks noChangeAspect="1"/>
            </p:cNvPicPr>
            <p:nvPr/>
          </p:nvPicPr>
          <p:blipFill>
            <a:blip r:embed="rId5"/>
            <a:stretch>
              <a:fillRect/>
            </a:stretch>
          </p:blipFill>
          <p:spPr>
            <a:xfrm>
              <a:off x="5776685" y="1526073"/>
              <a:ext cx="6024068" cy="3350596"/>
            </a:xfrm>
            <a:prstGeom prst="rect">
              <a:avLst/>
            </a:prstGeom>
          </p:spPr>
        </p:pic>
        <p:sp>
          <p:nvSpPr>
            <p:cNvPr id="13" name="TextBox 12">
              <a:extLst>
                <a:ext uri="{FF2B5EF4-FFF2-40B4-BE49-F238E27FC236}">
                  <a16:creationId xmlns:a16="http://schemas.microsoft.com/office/drawing/2014/main" id="{343FEBFE-8521-E03F-0A4A-9EAC8A12C59D}"/>
                </a:ext>
              </a:extLst>
            </p:cNvPr>
            <p:cNvSpPr txBox="1"/>
            <p:nvPr/>
          </p:nvSpPr>
          <p:spPr>
            <a:xfrm>
              <a:off x="9808234" y="1759031"/>
              <a:ext cx="1912051" cy="246221"/>
            </a:xfrm>
            <a:prstGeom prst="rect">
              <a:avLst/>
            </a:prstGeom>
            <a:noFill/>
          </p:spPr>
          <p:txBody>
            <a:bodyPr wrap="square">
              <a:spAutoFit/>
            </a:bodyPr>
            <a:lstStyle/>
            <a:p>
              <a:r>
                <a:rPr lang="en-US" sz="1000" dirty="0"/>
                <a:t>https://www.sacredheart.edu/</a:t>
              </a:r>
            </a:p>
          </p:txBody>
        </p:sp>
      </p:grpSp>
    </p:spTree>
    <p:extLst>
      <p:ext uri="{BB962C8B-B14F-4D97-AF65-F5344CB8AC3E}">
        <p14:creationId xmlns:p14="http://schemas.microsoft.com/office/powerpoint/2010/main" val="157213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059839" y="-383198"/>
            <a:ext cx="11039475" cy="7105650"/>
          </a:xfrm>
          <a:prstGeom prst="rect">
            <a:avLst/>
          </a:prstGeom>
        </p:spPr>
      </p:pic>
      <p:sp>
        <p:nvSpPr>
          <p:cNvPr id="5" name="TextBox 4"/>
          <p:cNvSpPr txBox="1"/>
          <p:nvPr/>
        </p:nvSpPr>
        <p:spPr>
          <a:xfrm>
            <a:off x="1390284" y="5614198"/>
            <a:ext cx="9741877" cy="1200329"/>
          </a:xfrm>
          <a:prstGeom prst="rect">
            <a:avLst/>
          </a:prstGeom>
          <a:solidFill>
            <a:schemeClr val="bg1"/>
          </a:solidFill>
        </p:spPr>
        <p:txBody>
          <a:bodyPr wrap="square" rtlCol="0">
            <a:spAutoFit/>
          </a:bodyPr>
          <a:lstStyle/>
          <a:p>
            <a:r>
              <a:rPr lang="en-US" dirty="0"/>
              <a:t>(b) </a:t>
            </a:r>
            <a:r>
              <a:rPr lang="en-US" dirty="0" err="1"/>
              <a:t>GoogleEarth</a:t>
            </a:r>
            <a:r>
              <a:rPr lang="en-US" dirty="0"/>
              <a:t> aerial image of the study area taken on May 31, 2019, approximately three weeks after the end of the spring study. The red circles show the location of the instruments, and white lines show the median direction of waves at the dominant period.  The lines are all 20m in length.  The arrays of reef balls are evident as parallel rows of small (~1m diameter) circles. </a:t>
            </a:r>
          </a:p>
        </p:txBody>
      </p:sp>
    </p:spTree>
    <p:extLst>
      <p:ext uri="{BB962C8B-B14F-4D97-AF65-F5344CB8AC3E}">
        <p14:creationId xmlns:p14="http://schemas.microsoft.com/office/powerpoint/2010/main" val="2320518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50119" y="985471"/>
            <a:ext cx="4881684" cy="3661263"/>
          </a:xfrm>
          <a:prstGeom prst="rect">
            <a:avLst/>
          </a:prstGeom>
        </p:spPr>
      </p:pic>
      <p:pic>
        <p:nvPicPr>
          <p:cNvPr id="6" name="Picture 5"/>
          <p:cNvPicPr>
            <a:picLocks noChangeAspect="1"/>
          </p:cNvPicPr>
          <p:nvPr/>
        </p:nvPicPr>
        <p:blipFill rotWithShape="1">
          <a:blip r:embed="rId3"/>
          <a:srcRect t="14990" b="12694"/>
          <a:stretch/>
        </p:blipFill>
        <p:spPr>
          <a:xfrm>
            <a:off x="1090612" y="4619626"/>
            <a:ext cx="4259507" cy="1982665"/>
          </a:xfrm>
          <a:prstGeom prst="rect">
            <a:avLst/>
          </a:prstGeom>
        </p:spPr>
      </p:pic>
      <p:pic>
        <p:nvPicPr>
          <p:cNvPr id="5" name="Picture 4"/>
          <p:cNvPicPr>
            <a:picLocks noChangeAspect="1"/>
          </p:cNvPicPr>
          <p:nvPr/>
        </p:nvPicPr>
        <p:blipFill>
          <a:blip r:embed="rId4"/>
          <a:stretch>
            <a:fillRect/>
          </a:stretch>
        </p:blipFill>
        <p:spPr>
          <a:xfrm>
            <a:off x="953964" y="969765"/>
            <a:ext cx="4902627" cy="3676970"/>
          </a:xfrm>
          <a:prstGeom prst="rect">
            <a:avLst/>
          </a:prstGeom>
        </p:spPr>
      </p:pic>
      <p:pic>
        <p:nvPicPr>
          <p:cNvPr id="7" name="Picture 6"/>
          <p:cNvPicPr>
            <a:picLocks noChangeAspect="1"/>
          </p:cNvPicPr>
          <p:nvPr/>
        </p:nvPicPr>
        <p:blipFill rotWithShape="1">
          <a:blip r:embed="rId3"/>
          <a:srcRect t="14990" b="12694"/>
          <a:stretch/>
        </p:blipFill>
        <p:spPr>
          <a:xfrm>
            <a:off x="5856591" y="4619625"/>
            <a:ext cx="4259507" cy="1982665"/>
          </a:xfrm>
          <a:prstGeom prst="rect">
            <a:avLst/>
          </a:prstGeom>
        </p:spPr>
      </p:pic>
      <p:sp>
        <p:nvSpPr>
          <p:cNvPr id="8" name="Down Arrow 7"/>
          <p:cNvSpPr/>
          <p:nvPr/>
        </p:nvSpPr>
        <p:spPr>
          <a:xfrm>
            <a:off x="6216161" y="4958862"/>
            <a:ext cx="342900" cy="3604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663103" y="4372708"/>
            <a:ext cx="342900" cy="3604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7329854" y="5319346"/>
            <a:ext cx="342900" cy="36048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8442081" y="4887058"/>
            <a:ext cx="342900" cy="36048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5"/>
          <a:srcRect t="18448" b="15114"/>
          <a:stretch/>
        </p:blipFill>
        <p:spPr>
          <a:xfrm>
            <a:off x="268116" y="-35693"/>
            <a:ext cx="5767852" cy="1138604"/>
          </a:xfrm>
          <a:prstGeom prst="rect">
            <a:avLst/>
          </a:prstGeom>
        </p:spPr>
      </p:pic>
      <p:sp>
        <p:nvSpPr>
          <p:cNvPr id="2" name="TextBox 1"/>
          <p:cNvSpPr txBox="1"/>
          <p:nvPr/>
        </p:nvSpPr>
        <p:spPr>
          <a:xfrm rot="16200000">
            <a:off x="-216040" y="2160396"/>
            <a:ext cx="2459519" cy="646331"/>
          </a:xfrm>
          <a:prstGeom prst="rect">
            <a:avLst/>
          </a:prstGeom>
          <a:noFill/>
        </p:spPr>
        <p:txBody>
          <a:bodyPr wrap="none" rtlCol="0">
            <a:spAutoFit/>
          </a:bodyPr>
          <a:lstStyle/>
          <a:p>
            <a:r>
              <a:rPr lang="en-US" dirty="0"/>
              <a:t>Transmission Coefficient</a:t>
            </a:r>
          </a:p>
          <a:p>
            <a:endParaRPr lang="en-US" dirty="0"/>
          </a:p>
        </p:txBody>
      </p:sp>
      <p:sp>
        <p:nvSpPr>
          <p:cNvPr id="3" name="TextBox 2"/>
          <p:cNvSpPr txBox="1"/>
          <p:nvPr/>
        </p:nvSpPr>
        <p:spPr>
          <a:xfrm>
            <a:off x="2703007" y="3888711"/>
            <a:ext cx="2778370" cy="369332"/>
          </a:xfrm>
          <a:prstGeom prst="rect">
            <a:avLst/>
          </a:prstGeom>
          <a:noFill/>
        </p:spPr>
        <p:txBody>
          <a:bodyPr wrap="square" rtlCol="0">
            <a:spAutoFit/>
          </a:bodyPr>
          <a:lstStyle/>
          <a:p>
            <a:r>
              <a:rPr lang="en-US" dirty="0"/>
              <a:t>Relative Depth</a:t>
            </a:r>
          </a:p>
        </p:txBody>
      </p:sp>
      <p:sp>
        <p:nvSpPr>
          <p:cNvPr id="13" name="TextBox 12">
            <a:extLst>
              <a:ext uri="{FF2B5EF4-FFF2-40B4-BE49-F238E27FC236}">
                <a16:creationId xmlns:a16="http://schemas.microsoft.com/office/drawing/2014/main" id="{D89CE3D1-D342-FDC2-8295-ECBCDE4E9E97}"/>
              </a:ext>
            </a:extLst>
          </p:cNvPr>
          <p:cNvSpPr txBox="1"/>
          <p:nvPr/>
        </p:nvSpPr>
        <p:spPr>
          <a:xfrm>
            <a:off x="1600296" y="3605599"/>
            <a:ext cx="1114185" cy="215444"/>
          </a:xfrm>
          <a:prstGeom prst="rect">
            <a:avLst/>
          </a:prstGeom>
          <a:noFill/>
        </p:spPr>
        <p:txBody>
          <a:bodyPr wrap="square" rtlCol="0">
            <a:spAutoFit/>
          </a:bodyPr>
          <a:lstStyle/>
          <a:p>
            <a:r>
              <a:rPr lang="en-US" sz="800" dirty="0"/>
              <a:t>High tide</a:t>
            </a:r>
          </a:p>
        </p:txBody>
      </p:sp>
      <p:sp>
        <p:nvSpPr>
          <p:cNvPr id="14" name="TextBox 13">
            <a:extLst>
              <a:ext uri="{FF2B5EF4-FFF2-40B4-BE49-F238E27FC236}">
                <a16:creationId xmlns:a16="http://schemas.microsoft.com/office/drawing/2014/main" id="{7F433EF4-4880-291C-2F26-85E1543F4FF0}"/>
              </a:ext>
            </a:extLst>
          </p:cNvPr>
          <p:cNvSpPr txBox="1"/>
          <p:nvPr/>
        </p:nvSpPr>
        <p:spPr>
          <a:xfrm>
            <a:off x="4344994" y="3605599"/>
            <a:ext cx="1114185" cy="215444"/>
          </a:xfrm>
          <a:prstGeom prst="rect">
            <a:avLst/>
          </a:prstGeom>
          <a:noFill/>
        </p:spPr>
        <p:txBody>
          <a:bodyPr wrap="square" rtlCol="0">
            <a:spAutoFit/>
          </a:bodyPr>
          <a:lstStyle/>
          <a:p>
            <a:r>
              <a:rPr lang="en-US" sz="800" dirty="0"/>
              <a:t>Low tide</a:t>
            </a:r>
          </a:p>
        </p:txBody>
      </p:sp>
    </p:spTree>
    <p:extLst>
      <p:ext uri="{BB962C8B-B14F-4D97-AF65-F5344CB8AC3E}">
        <p14:creationId xmlns:p14="http://schemas.microsoft.com/office/powerpoint/2010/main" val="257861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E6472E-A64C-B68C-16BF-82A177BC6C24}"/>
              </a:ext>
            </a:extLst>
          </p:cNvPr>
          <p:cNvSpPr txBox="1">
            <a:spLocks/>
          </p:cNvSpPr>
          <p:nvPr/>
        </p:nvSpPr>
        <p:spPr>
          <a:xfrm>
            <a:off x="4460615" y="633187"/>
            <a:ext cx="6862187" cy="2478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Summary</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C43E00DA-00D5-91FB-54F0-ED24E19F1EA2}"/>
                  </a:ext>
                </a:extLst>
              </p:cNvPr>
              <p:cNvSpPr txBox="1">
                <a:spLocks/>
              </p:cNvSpPr>
              <p:nvPr/>
            </p:nvSpPr>
            <p:spPr>
              <a:xfrm>
                <a:off x="981844" y="1253331"/>
                <a:ext cx="10515600" cy="5488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At the Mattei Site (Stratford Point, CT) during mid and low tide, the Transmission coefficient is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𝐾</m:t>
                        </m:r>
                      </m:e>
                      <m:sub>
                        <m:r>
                          <a:rPr lang="en-US" i="1" smtClean="0">
                            <a:latin typeface="Cambria Math" panose="02040503050406030204" pitchFamily="18" charset="0"/>
                          </a:rPr>
                          <m:t>𝑇</m:t>
                        </m:r>
                      </m:sub>
                    </m:sSub>
                    <m:r>
                      <a:rPr lang="en-US" i="1" smtClean="0">
                        <a:latin typeface="Cambria Math" panose="02040503050406030204" pitchFamily="18" charset="0"/>
                      </a:rPr>
                      <m:t>~0.5 </m:t>
                    </m:r>
                  </m:oMath>
                </a14:m>
                <a:r>
                  <a:rPr lang="en-US" dirty="0"/>
                  <a:t> At High water it is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𝐾</m:t>
                        </m:r>
                      </m:e>
                      <m:sub>
                        <m:r>
                          <a:rPr lang="en-US" i="1" smtClean="0">
                            <a:latin typeface="Cambria Math" panose="02040503050406030204" pitchFamily="18" charset="0"/>
                          </a:rPr>
                          <m:t>𝑇</m:t>
                        </m:r>
                      </m:sub>
                    </m:sSub>
                    <m:r>
                      <a:rPr lang="en-US" i="1" smtClean="0">
                        <a:latin typeface="Cambria Math" panose="02040503050406030204" pitchFamily="18" charset="0"/>
                      </a:rPr>
                      <m:t>~0.7.</m:t>
                    </m:r>
                  </m:oMath>
                </a14:m>
                <a:endParaRPr lang="en-US" dirty="0"/>
              </a:p>
              <a:p>
                <a:pPr marL="514350" indent="-514350">
                  <a:buFont typeface="+mj-lt"/>
                  <a:buAutoNum type="arabicPeriod"/>
                </a:pPr>
                <a:r>
                  <a:rPr lang="en-US" dirty="0"/>
                  <a:t>Wave Energy scales with </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rPr>
                          <m:t>𝐻</m:t>
                        </m:r>
                      </m:e>
                      <m:sub>
                        <m:r>
                          <a:rPr lang="en-US" i="1" smtClean="0">
                            <a:latin typeface="Cambria Math" panose="02040503050406030204" pitchFamily="18" charset="0"/>
                          </a:rPr>
                          <m:t>𝑠</m:t>
                        </m:r>
                      </m:sub>
                      <m:sup>
                        <m:r>
                          <a:rPr lang="en-US" i="1" smtClean="0">
                            <a:latin typeface="Cambria Math" panose="02040503050406030204" pitchFamily="18" charset="0"/>
                          </a:rPr>
                          <m:t>2</m:t>
                        </m:r>
                      </m:sup>
                    </m:sSubSup>
                  </m:oMath>
                </a14:m>
                <a:r>
                  <a:rPr lang="en-US" dirty="0"/>
                  <a:t> so it is reduced by 0.25 and 0.5.</a:t>
                </a:r>
              </a:p>
              <a:p>
                <a:pPr marL="514350" indent="-514350">
                  <a:buFont typeface="+mj-lt"/>
                  <a:buAutoNum type="arabicPeriod"/>
                </a:pPr>
                <a:r>
                  <a:rPr lang="en-US" dirty="0"/>
                  <a:t>Marsh Edge erosion rates scale with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𝐻</m:t>
                        </m:r>
                      </m:e>
                      <m:sub>
                        <m:r>
                          <a:rPr lang="en-US" i="1">
                            <a:latin typeface="Cambria Math" panose="02040503050406030204" pitchFamily="18" charset="0"/>
                          </a:rPr>
                          <m:t>𝑠</m:t>
                        </m:r>
                      </m:sub>
                      <m:sup>
                        <m:r>
                          <a:rPr lang="en-US" i="1">
                            <a:latin typeface="Cambria Math" panose="02040503050406030204" pitchFamily="18" charset="0"/>
                          </a:rPr>
                          <m:t>2</m:t>
                        </m:r>
                      </m:sup>
                    </m:sSubSup>
                  </m:oMath>
                </a14:m>
                <a:r>
                  <a:rPr lang="en-US" dirty="0"/>
                  <a:t> so it should be substantially reduced as well</a:t>
                </a:r>
              </a:p>
              <a:p>
                <a:pPr marL="514350" indent="-514350">
                  <a:buFont typeface="+mj-lt"/>
                  <a:buAutoNum type="arabicPeriod"/>
                </a:pPr>
                <a:r>
                  <a:rPr lang="en-US" dirty="0"/>
                  <a:t>The </a:t>
                </a:r>
                <a:r>
                  <a:rPr lang="en-US" dirty="0" err="1"/>
                  <a:t>Reefballs</a:t>
                </a:r>
                <a:r>
                  <a:rPr lang="en-US" dirty="0"/>
                  <a:t> seem to work better than small-scale lab tests suggest</a:t>
                </a:r>
              </a:p>
              <a:p>
                <a:pPr marL="514350" indent="-514350">
                  <a:buFont typeface="+mj-lt"/>
                  <a:buAutoNum type="arabicPeriod"/>
                </a:pPr>
                <a:r>
                  <a:rPr lang="en-US" dirty="0"/>
                  <a:t>Their effectiveness </a:t>
                </a:r>
                <a:r>
                  <a:rPr lang="en-US"/>
                  <a:t>is comparable </a:t>
                </a:r>
                <a:r>
                  <a:rPr lang="en-US" dirty="0"/>
                  <a:t>to traditional submerged breakwaters</a:t>
                </a:r>
              </a:p>
              <a:p>
                <a:pPr marL="514350" indent="-514350">
                  <a:buFont typeface="+mj-lt"/>
                  <a:buAutoNum type="arabicPeriod"/>
                </a:pPr>
                <a:r>
                  <a:rPr lang="en-US" dirty="0"/>
                  <a:t>We have developed a very high-resolution simulation of the wave field at Stratford Point to assist in the design at other sites.</a:t>
                </a:r>
              </a:p>
              <a:p>
                <a:pPr marL="0" indent="0">
                  <a:buFont typeface="Arial" panose="020B0604020202020204" pitchFamily="34" charset="0"/>
                  <a:buNone/>
                </a:pPr>
                <a:endParaRPr lang="en-US" dirty="0"/>
              </a:p>
              <a:p>
                <a:endParaRPr lang="en-US" dirty="0"/>
              </a:p>
              <a:p>
                <a:endParaRPr lang="en-US" dirty="0"/>
              </a:p>
              <a:p>
                <a:endParaRPr lang="en-US" dirty="0"/>
              </a:p>
            </p:txBody>
          </p:sp>
        </mc:Choice>
        <mc:Fallback xmlns="">
          <p:sp>
            <p:nvSpPr>
              <p:cNvPr id="5" name="Content Placeholder 2">
                <a:extLst>
                  <a:ext uri="{FF2B5EF4-FFF2-40B4-BE49-F238E27FC236}">
                    <a16:creationId xmlns:a16="http://schemas.microsoft.com/office/drawing/2014/main" id="{C43E00DA-00D5-91FB-54F0-ED24E19F1EA2}"/>
                  </a:ext>
                </a:extLst>
              </p:cNvPr>
              <p:cNvSpPr txBox="1">
                <a:spLocks noRot="1" noChangeAspect="1" noMove="1" noResize="1" noEditPoints="1" noAdjustHandles="1" noChangeArrowheads="1" noChangeShapeType="1" noTextEdit="1"/>
              </p:cNvSpPr>
              <p:nvPr/>
            </p:nvSpPr>
            <p:spPr>
              <a:xfrm>
                <a:off x="981844" y="1253331"/>
                <a:ext cx="10515600" cy="5488432"/>
              </a:xfrm>
              <a:prstGeom prst="rect">
                <a:avLst/>
              </a:prstGeom>
              <a:blipFill>
                <a:blip r:embed="rId2"/>
                <a:stretch>
                  <a:fillRect l="-1217" t="-2000" r="-1333"/>
                </a:stretch>
              </a:blipFill>
            </p:spPr>
            <p:txBody>
              <a:bodyPr/>
              <a:lstStyle/>
              <a:p>
                <a:r>
                  <a:rPr lang="en-US">
                    <a:noFill/>
                  </a:rPr>
                  <a:t> </a:t>
                </a:r>
              </a:p>
            </p:txBody>
          </p:sp>
        </mc:Fallback>
      </mc:AlternateContent>
    </p:spTree>
    <p:extLst>
      <p:ext uri="{BB962C8B-B14F-4D97-AF65-F5344CB8AC3E}">
        <p14:creationId xmlns:p14="http://schemas.microsoft.com/office/powerpoint/2010/main" val="2942210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13484</TotalTime>
  <Words>535</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O'Donnell</dc:creator>
  <cp:lastModifiedBy>O'Donnell, James</cp:lastModifiedBy>
  <cp:revision>57</cp:revision>
  <dcterms:created xsi:type="dcterms:W3CDTF">2022-03-06T03:43:12Z</dcterms:created>
  <dcterms:modified xsi:type="dcterms:W3CDTF">2023-10-26T12:19:09Z</dcterms:modified>
</cp:coreProperties>
</file>