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
  </p:notesMasterIdLst>
  <p:sldIdLst>
    <p:sldId id="256" r:id="rId2"/>
    <p:sldId id="270" r:id="rId3"/>
    <p:sldId id="265" r:id="rId4"/>
    <p:sldId id="271" r:id="rId5"/>
    <p:sldId id="272" r:id="rId6"/>
    <p:sldId id="287" r:id="rId7"/>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Open Sans Light" panose="020B0306030504020204" pitchFamily="34" charset="0"/>
      <p:regular r:id="rId13"/>
      <p:italic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3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4" autoAdjust="0"/>
    <p:restoredTop sz="94890" autoAdjust="0"/>
  </p:normalViewPr>
  <p:slideViewPr>
    <p:cSldViewPr>
      <p:cViewPr varScale="1">
        <p:scale>
          <a:sx n="66" d="100"/>
          <a:sy n="66" d="100"/>
        </p:scale>
        <p:origin x="232" y="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24.10.2023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figures from that paper illustrate this tradeoff. Essentially if the goal of a project is to stabilize a landward shoreline, you can either design for oysters, or design for waves. If you design at an elevation in a configuration which will promote oyster settlement and growth, ideally wave attenuation and therefore stabilization benefits will increase over time as oysters settle and grow.</a:t>
            </a:r>
          </a:p>
          <a:p>
            <a:endParaRPr lang="en-US"/>
          </a:p>
          <a:p>
            <a:r>
              <a:rPr lang="en-US"/>
              <a:t>However, if you design a reef purely to serve as a wave attenuation device, oysters will recruit and grow only at the areas which are suitable, and over time the protective benefits will level off, given oyster growth wont be helping the structure grow in response to sea level rise. There is therefore a critical need to investigate alternative reef substrates, which overcome the challenges of  performing in high energy, stressful sites, while also serving as successful oyster reefs.</a:t>
            </a:r>
          </a:p>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46729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0921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12.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3349"/>
        </a:solidFill>
        <a:effectLst/>
      </p:bgPr>
    </p:bg>
    <p:spTree>
      <p:nvGrpSpPr>
        <p:cNvPr id="1" name=""/>
        <p:cNvGrpSpPr/>
        <p:nvPr/>
      </p:nvGrpSpPr>
      <p:grpSpPr>
        <a:xfrm>
          <a:off x="0" y="0"/>
          <a:ext cx="0" cy="0"/>
          <a:chOff x="0" y="0"/>
          <a:chExt cx="0" cy="0"/>
        </a:xfrm>
      </p:grpSpPr>
      <p:grpSp>
        <p:nvGrpSpPr>
          <p:cNvPr id="2" name="Group 2"/>
          <p:cNvGrpSpPr/>
          <p:nvPr/>
        </p:nvGrpSpPr>
        <p:grpSpPr>
          <a:xfrm>
            <a:off x="1629683" y="876299"/>
            <a:ext cx="16125106" cy="8686805"/>
            <a:chOff x="0" y="0"/>
            <a:chExt cx="19022682" cy="8354682"/>
          </a:xfrm>
        </p:grpSpPr>
        <p:pic>
          <p:nvPicPr>
            <p:cNvPr id="3" name="Picture 3"/>
            <p:cNvPicPr>
              <a:picLocks noChangeAspect="1"/>
            </p:cNvPicPr>
            <p:nvPr/>
          </p:nvPicPr>
          <p:blipFill>
            <a:blip r:embed="rId2"/>
            <a:srcRect t="33530" b="33530"/>
            <a:stretch>
              <a:fillRect/>
            </a:stretch>
          </p:blipFill>
          <p:spPr>
            <a:xfrm>
              <a:off x="0" y="0"/>
              <a:ext cx="19022682" cy="8354682"/>
            </a:xfrm>
            <a:prstGeom prst="rect">
              <a:avLst/>
            </a:prstGeom>
          </p:spPr>
        </p:pic>
      </p:grpSp>
      <p:grpSp>
        <p:nvGrpSpPr>
          <p:cNvPr id="4" name="Group 4"/>
          <p:cNvGrpSpPr/>
          <p:nvPr/>
        </p:nvGrpSpPr>
        <p:grpSpPr>
          <a:xfrm>
            <a:off x="457200" y="876300"/>
            <a:ext cx="7900948" cy="8686800"/>
            <a:chOff x="0" y="0"/>
            <a:chExt cx="1671810" cy="1650307"/>
          </a:xfrm>
        </p:grpSpPr>
        <p:sp>
          <p:nvSpPr>
            <p:cNvPr id="5" name="Freeform 5"/>
            <p:cNvSpPr/>
            <p:nvPr/>
          </p:nvSpPr>
          <p:spPr>
            <a:xfrm>
              <a:off x="0" y="0"/>
              <a:ext cx="1671810" cy="1650308"/>
            </a:xfrm>
            <a:custGeom>
              <a:avLst/>
              <a:gdLst/>
              <a:ahLst/>
              <a:cxnLst/>
              <a:rect l="l" t="t" r="r" b="b"/>
              <a:pathLst>
                <a:path w="1671810" h="1650308">
                  <a:moveTo>
                    <a:pt x="0" y="0"/>
                  </a:moveTo>
                  <a:lnTo>
                    <a:pt x="1671810" y="0"/>
                  </a:lnTo>
                  <a:lnTo>
                    <a:pt x="1671810" y="1650308"/>
                  </a:lnTo>
                  <a:lnTo>
                    <a:pt x="0" y="1650308"/>
                  </a:lnTo>
                  <a:lnTo>
                    <a:pt x="0" y="0"/>
                  </a:lnTo>
                </a:path>
              </a:pathLst>
            </a:custGeom>
            <a:solidFill>
              <a:srgbClr val="045F82"/>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520332" y="1245319"/>
            <a:ext cx="7252068" cy="2679451"/>
          </a:xfrm>
          <a:prstGeom prst="rect">
            <a:avLst/>
          </a:prstGeom>
        </p:spPr>
        <p:txBody>
          <a:bodyPr wrap="square" lIns="0" tIns="0" rIns="0" bIns="0" rtlCol="0" anchor="t">
            <a:spAutoFit/>
          </a:bodyPr>
          <a:lstStyle/>
          <a:p>
            <a:pPr>
              <a:lnSpc>
                <a:spcPts val="5155"/>
              </a:lnSpc>
            </a:pPr>
            <a:r>
              <a:rPr lang="en-US" sz="5400" dirty="0">
                <a:solidFill>
                  <a:srgbClr val="FFFFFF"/>
                </a:solidFill>
                <a:latin typeface="Open Sans Light"/>
              </a:rPr>
              <a:t>Incorporating ecological principles into coastal natural and nature-based features</a:t>
            </a:r>
          </a:p>
        </p:txBody>
      </p:sp>
      <p:sp>
        <p:nvSpPr>
          <p:cNvPr id="8" name="TextBox 8"/>
          <p:cNvSpPr txBox="1"/>
          <p:nvPr/>
        </p:nvSpPr>
        <p:spPr>
          <a:xfrm>
            <a:off x="533211" y="6315320"/>
            <a:ext cx="5386589" cy="2215991"/>
          </a:xfrm>
          <a:prstGeom prst="rect">
            <a:avLst/>
          </a:prstGeom>
        </p:spPr>
        <p:txBody>
          <a:bodyPr wrap="square" lIns="0" tIns="0" rIns="0" bIns="0" rtlCol="0" anchor="t">
            <a:spAutoFit/>
          </a:bodyPr>
          <a:lstStyle/>
          <a:p>
            <a:r>
              <a:rPr lang="en-US" sz="3600" dirty="0">
                <a:solidFill>
                  <a:srgbClr val="FFFFFF"/>
                </a:solidFill>
                <a:latin typeface="Open Sans Light"/>
              </a:rPr>
              <a:t>Dr. Rachel K. </a:t>
            </a:r>
            <a:r>
              <a:rPr lang="en-US" sz="3600" dirty="0" err="1">
                <a:solidFill>
                  <a:srgbClr val="FFFFFF"/>
                </a:solidFill>
                <a:latin typeface="Open Sans Light"/>
              </a:rPr>
              <a:t>Gittman</a:t>
            </a:r>
            <a:endParaRPr lang="en-US" sz="3600" dirty="0">
              <a:solidFill>
                <a:srgbClr val="FFFFFF"/>
              </a:solidFill>
              <a:latin typeface="Open Sans Light"/>
            </a:endParaRPr>
          </a:p>
          <a:p>
            <a:r>
              <a:rPr lang="en-US" sz="3600" dirty="0">
                <a:solidFill>
                  <a:srgbClr val="FFFFFF"/>
                </a:solidFill>
                <a:latin typeface="Open Sans Light"/>
              </a:rPr>
              <a:t>Department of Biology</a:t>
            </a:r>
          </a:p>
          <a:p>
            <a:r>
              <a:rPr lang="en-US" sz="3600" dirty="0">
                <a:solidFill>
                  <a:srgbClr val="FFFFFF"/>
                </a:solidFill>
                <a:latin typeface="Open Sans Light"/>
              </a:rPr>
              <a:t>Coastal Studies Institute</a:t>
            </a:r>
          </a:p>
          <a:p>
            <a:endParaRPr lang="en-US" sz="3600" dirty="0">
              <a:solidFill>
                <a:srgbClr val="FFFFFF"/>
              </a:solidFill>
              <a:latin typeface="Open Sans Light"/>
            </a:endParaRPr>
          </a:p>
        </p:txBody>
      </p:sp>
      <p:pic>
        <p:nvPicPr>
          <p:cNvPr id="9" name="Picture 8" descr="ECU.png">
            <a:extLst>
              <a:ext uri="{FF2B5EF4-FFF2-40B4-BE49-F238E27FC236}">
                <a16:creationId xmlns:a16="http://schemas.microsoft.com/office/drawing/2014/main" id="{3F49CDC5-B9F2-2666-8F82-F2A8E431F9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332" y="8109408"/>
            <a:ext cx="3231542" cy="1301292"/>
          </a:xfrm>
          <a:prstGeom prst="rect">
            <a:avLst/>
          </a:prstGeom>
          <a:solidFill>
            <a:schemeClr val="bg1"/>
          </a:solidFill>
          <a:ln>
            <a:solidFill>
              <a:schemeClr val="bg1"/>
            </a:solidFill>
          </a:ln>
        </p:spPr>
      </p:pic>
      <p:pic>
        <p:nvPicPr>
          <p:cNvPr id="10" name="Picture 9" descr="A logo for a research company&#10;&#10;Description automatically generated">
            <a:extLst>
              <a:ext uri="{FF2B5EF4-FFF2-40B4-BE49-F238E27FC236}">
                <a16:creationId xmlns:a16="http://schemas.microsoft.com/office/drawing/2014/main" id="{35080E88-89D9-871B-E25C-21456A44E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7885" y="8109408"/>
            <a:ext cx="3394673" cy="130129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3349"/>
        </a:solidFill>
        <a:effectLst/>
      </p:bgPr>
    </p:bg>
    <p:spTree>
      <p:nvGrpSpPr>
        <p:cNvPr id="1" name=""/>
        <p:cNvGrpSpPr/>
        <p:nvPr/>
      </p:nvGrpSpPr>
      <p:grpSpPr>
        <a:xfrm>
          <a:off x="0" y="0"/>
          <a:ext cx="0" cy="0"/>
          <a:chOff x="0" y="0"/>
          <a:chExt cx="0" cy="0"/>
        </a:xfrm>
      </p:grpSpPr>
      <p:sp>
        <p:nvSpPr>
          <p:cNvPr id="2" name="TextBox 2"/>
          <p:cNvSpPr txBox="1"/>
          <p:nvPr/>
        </p:nvSpPr>
        <p:spPr>
          <a:xfrm>
            <a:off x="-1075289" y="9412315"/>
            <a:ext cx="3769689" cy="314325"/>
          </a:xfrm>
          <a:prstGeom prst="rect">
            <a:avLst/>
          </a:prstGeom>
        </p:spPr>
        <p:txBody>
          <a:bodyPr lIns="0" tIns="0" rIns="0" bIns="0" rtlCol="0" anchor="t">
            <a:spAutoFit/>
          </a:bodyPr>
          <a:lstStyle/>
          <a:p>
            <a:pPr algn="r">
              <a:lnSpc>
                <a:spcPts val="2520"/>
              </a:lnSpc>
            </a:pPr>
            <a:r>
              <a:rPr lang="en-US" sz="2100" dirty="0">
                <a:solidFill>
                  <a:srgbClr val="FFFFFF"/>
                </a:solidFill>
                <a:latin typeface="Open Sans Light"/>
              </a:rPr>
              <a:t>Morris et al. 2019</a:t>
            </a:r>
          </a:p>
        </p:txBody>
      </p:sp>
      <p:grpSp>
        <p:nvGrpSpPr>
          <p:cNvPr id="3" name="Group 3"/>
          <p:cNvGrpSpPr/>
          <p:nvPr/>
        </p:nvGrpSpPr>
        <p:grpSpPr>
          <a:xfrm>
            <a:off x="2130248" y="5904578"/>
            <a:ext cx="1732173" cy="941696"/>
            <a:chOff x="0" y="0"/>
            <a:chExt cx="2309564" cy="1255594"/>
          </a:xfrm>
        </p:grpSpPr>
        <p:sp>
          <p:nvSpPr>
            <p:cNvPr id="4" name="Freeform 4"/>
            <p:cNvSpPr/>
            <p:nvPr/>
          </p:nvSpPr>
          <p:spPr>
            <a:xfrm>
              <a:off x="0" y="0"/>
              <a:ext cx="2309622" cy="1255649"/>
            </a:xfrm>
            <a:custGeom>
              <a:avLst/>
              <a:gdLst/>
              <a:ahLst/>
              <a:cxnLst/>
              <a:rect l="l" t="t" r="r" b="b"/>
              <a:pathLst>
                <a:path w="2309622" h="1255649">
                  <a:moveTo>
                    <a:pt x="0" y="0"/>
                  </a:moveTo>
                  <a:lnTo>
                    <a:pt x="2309622" y="0"/>
                  </a:lnTo>
                  <a:lnTo>
                    <a:pt x="2309622" y="1255649"/>
                  </a:lnTo>
                  <a:lnTo>
                    <a:pt x="0" y="1255649"/>
                  </a:lnTo>
                  <a:lnTo>
                    <a:pt x="0" y="0"/>
                  </a:lnTo>
                </a:path>
              </a:pathLst>
            </a:custGeom>
            <a:solidFill>
              <a:srgbClr val="083349"/>
            </a:solidFill>
          </p:spPr>
          <p:txBody>
            <a:bodyPr/>
            <a:lstStyle/>
            <a:p>
              <a:endParaRPr lang="en-US"/>
            </a:p>
          </p:txBody>
        </p:sp>
      </p:grpSp>
      <p:sp>
        <p:nvSpPr>
          <p:cNvPr id="5" name="Freeform 5"/>
          <p:cNvSpPr/>
          <p:nvPr/>
        </p:nvSpPr>
        <p:spPr>
          <a:xfrm>
            <a:off x="585570" y="3162300"/>
            <a:ext cx="8578359" cy="6090591"/>
          </a:xfrm>
          <a:custGeom>
            <a:avLst/>
            <a:gdLst/>
            <a:ahLst/>
            <a:cxnLst/>
            <a:rect l="l" t="t" r="r" b="b"/>
            <a:pathLst>
              <a:path w="8578359" h="6090591">
                <a:moveTo>
                  <a:pt x="0" y="0"/>
                </a:moveTo>
                <a:lnTo>
                  <a:pt x="8578358" y="0"/>
                </a:lnTo>
                <a:lnTo>
                  <a:pt x="8578358" y="6090591"/>
                </a:lnTo>
                <a:lnTo>
                  <a:pt x="0" y="6090591"/>
                </a:lnTo>
                <a:lnTo>
                  <a:pt x="0" y="0"/>
                </a:lnTo>
                <a:close/>
              </a:path>
            </a:pathLst>
          </a:custGeom>
          <a:blipFill>
            <a:blip r:embed="rId3"/>
            <a:stretch>
              <a:fillRect r="-876"/>
            </a:stretch>
          </a:blipFill>
        </p:spPr>
        <p:txBody>
          <a:bodyPr/>
          <a:lstStyle/>
          <a:p>
            <a:endParaRPr lang="en-US"/>
          </a:p>
        </p:txBody>
      </p:sp>
      <p:sp>
        <p:nvSpPr>
          <p:cNvPr id="6" name="TextBox 6"/>
          <p:cNvSpPr txBox="1"/>
          <p:nvPr/>
        </p:nvSpPr>
        <p:spPr>
          <a:xfrm rot="-5400000">
            <a:off x="-2186648" y="5095384"/>
            <a:ext cx="4921936" cy="457200"/>
          </a:xfrm>
          <a:prstGeom prst="rect">
            <a:avLst/>
          </a:prstGeom>
        </p:spPr>
        <p:txBody>
          <a:bodyPr lIns="0" tIns="0" rIns="0" bIns="0" rtlCol="0" anchor="t">
            <a:spAutoFit/>
          </a:bodyPr>
          <a:lstStyle/>
          <a:p>
            <a:pPr algn="ctr">
              <a:lnSpc>
                <a:spcPts val="3600"/>
              </a:lnSpc>
            </a:pPr>
            <a:r>
              <a:rPr lang="en-US" sz="3000">
                <a:solidFill>
                  <a:srgbClr val="FFFFFF"/>
                </a:solidFill>
                <a:latin typeface="Open Sans Light"/>
              </a:rPr>
              <a:t>% wave attenuation</a:t>
            </a:r>
          </a:p>
        </p:txBody>
      </p:sp>
      <p:sp>
        <p:nvSpPr>
          <p:cNvPr id="7" name="TextBox 7"/>
          <p:cNvSpPr txBox="1"/>
          <p:nvPr/>
        </p:nvSpPr>
        <p:spPr>
          <a:xfrm>
            <a:off x="809556" y="2517214"/>
            <a:ext cx="4373556" cy="457200"/>
          </a:xfrm>
          <a:prstGeom prst="rect">
            <a:avLst/>
          </a:prstGeom>
        </p:spPr>
        <p:txBody>
          <a:bodyPr lIns="0" tIns="0" rIns="0" bIns="0" rtlCol="0" anchor="t">
            <a:spAutoFit/>
          </a:bodyPr>
          <a:lstStyle/>
          <a:p>
            <a:pPr algn="ctr">
              <a:lnSpc>
                <a:spcPts val="3600"/>
              </a:lnSpc>
            </a:pPr>
            <a:r>
              <a:rPr lang="en-US" sz="3000" dirty="0">
                <a:solidFill>
                  <a:srgbClr val="FFFFFF"/>
                </a:solidFill>
                <a:latin typeface="Open Sans Light"/>
              </a:rPr>
              <a:t>Designing for oysters</a:t>
            </a:r>
          </a:p>
        </p:txBody>
      </p:sp>
      <p:sp>
        <p:nvSpPr>
          <p:cNvPr id="8" name="TextBox 8"/>
          <p:cNvSpPr txBox="1"/>
          <p:nvPr/>
        </p:nvSpPr>
        <p:spPr>
          <a:xfrm>
            <a:off x="5103207" y="2534744"/>
            <a:ext cx="4395651" cy="457200"/>
          </a:xfrm>
          <a:prstGeom prst="rect">
            <a:avLst/>
          </a:prstGeom>
        </p:spPr>
        <p:txBody>
          <a:bodyPr lIns="0" tIns="0" rIns="0" bIns="0" rtlCol="0" anchor="t">
            <a:spAutoFit/>
          </a:bodyPr>
          <a:lstStyle/>
          <a:p>
            <a:pPr algn="ctr">
              <a:lnSpc>
                <a:spcPts val="3600"/>
              </a:lnSpc>
            </a:pPr>
            <a:r>
              <a:rPr lang="en-US" sz="3000">
                <a:solidFill>
                  <a:srgbClr val="FFFFFF"/>
                </a:solidFill>
                <a:latin typeface="Open Sans Light"/>
              </a:rPr>
              <a:t>Designing for waves</a:t>
            </a:r>
          </a:p>
        </p:txBody>
      </p:sp>
      <p:sp>
        <p:nvSpPr>
          <p:cNvPr id="9" name="TextBox 9"/>
          <p:cNvSpPr txBox="1"/>
          <p:nvPr/>
        </p:nvSpPr>
        <p:spPr>
          <a:xfrm>
            <a:off x="-7951" y="453541"/>
            <a:ext cx="18303902" cy="1320927"/>
          </a:xfrm>
          <a:prstGeom prst="rect">
            <a:avLst/>
          </a:prstGeom>
        </p:spPr>
        <p:txBody>
          <a:bodyPr lIns="0" tIns="0" rIns="0" bIns="0" rtlCol="0" anchor="t">
            <a:spAutoFit/>
          </a:bodyPr>
          <a:lstStyle/>
          <a:p>
            <a:pPr algn="ctr">
              <a:lnSpc>
                <a:spcPts val="5184"/>
              </a:lnSpc>
            </a:pPr>
            <a:r>
              <a:rPr lang="en-US" sz="4800" dirty="0">
                <a:solidFill>
                  <a:srgbClr val="FFFFFF"/>
                </a:solidFill>
                <a:latin typeface="Open Sans Light"/>
              </a:rPr>
              <a:t>The Need: NNBF Designs and Substrates that Maximize Coastal Protection and Ecological Functions </a:t>
            </a:r>
          </a:p>
        </p:txBody>
      </p:sp>
      <p:sp>
        <p:nvSpPr>
          <p:cNvPr id="10" name="Freeform 10"/>
          <p:cNvSpPr/>
          <p:nvPr/>
        </p:nvSpPr>
        <p:spPr>
          <a:xfrm>
            <a:off x="9802449" y="1980735"/>
            <a:ext cx="6904001" cy="3458406"/>
          </a:xfrm>
          <a:custGeom>
            <a:avLst/>
            <a:gdLst/>
            <a:ahLst/>
            <a:cxnLst/>
            <a:rect l="l" t="t" r="r" b="b"/>
            <a:pathLst>
              <a:path w="7861572" h="4029064">
                <a:moveTo>
                  <a:pt x="0" y="0"/>
                </a:moveTo>
                <a:lnTo>
                  <a:pt x="7861572" y="0"/>
                </a:lnTo>
                <a:lnTo>
                  <a:pt x="7861572" y="4029065"/>
                </a:lnTo>
                <a:lnTo>
                  <a:pt x="0" y="4029065"/>
                </a:lnTo>
                <a:lnTo>
                  <a:pt x="0" y="0"/>
                </a:lnTo>
                <a:close/>
              </a:path>
            </a:pathLst>
          </a:custGeom>
          <a:blipFill>
            <a:blip r:embed="rId4"/>
            <a:stretch>
              <a:fillRect r="-81"/>
            </a:stretch>
          </a:blipFill>
        </p:spPr>
        <p:txBody>
          <a:bodyPr/>
          <a:lstStyle/>
          <a:p>
            <a:endParaRPr lang="en-US"/>
          </a:p>
        </p:txBody>
      </p:sp>
      <p:sp>
        <p:nvSpPr>
          <p:cNvPr id="11" name="Freeform 11"/>
          <p:cNvSpPr/>
          <p:nvPr/>
        </p:nvSpPr>
        <p:spPr>
          <a:xfrm>
            <a:off x="9796381" y="5815225"/>
            <a:ext cx="6904002" cy="3776514"/>
          </a:xfrm>
          <a:custGeom>
            <a:avLst/>
            <a:gdLst/>
            <a:ahLst/>
            <a:cxnLst/>
            <a:rect l="l" t="t" r="r" b="b"/>
            <a:pathLst>
              <a:path w="7861572" h="4493805">
                <a:moveTo>
                  <a:pt x="0" y="0"/>
                </a:moveTo>
                <a:lnTo>
                  <a:pt x="7861572" y="0"/>
                </a:lnTo>
                <a:lnTo>
                  <a:pt x="7861572" y="4493805"/>
                </a:lnTo>
                <a:lnTo>
                  <a:pt x="0" y="4493805"/>
                </a:lnTo>
                <a:lnTo>
                  <a:pt x="0" y="0"/>
                </a:lnTo>
                <a:close/>
              </a:path>
            </a:pathLst>
          </a:custGeom>
          <a:blipFill>
            <a:blip r:embed="rId5"/>
            <a:stretch>
              <a:fillRect b="-78"/>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3349"/>
        </a:solidFill>
        <a:effectLst/>
      </p:bgPr>
    </p:bg>
    <p:spTree>
      <p:nvGrpSpPr>
        <p:cNvPr id="1" name=""/>
        <p:cNvGrpSpPr/>
        <p:nvPr/>
      </p:nvGrpSpPr>
      <p:grpSpPr>
        <a:xfrm>
          <a:off x="0" y="0"/>
          <a:ext cx="0" cy="0"/>
          <a:chOff x="0" y="0"/>
          <a:chExt cx="0" cy="0"/>
        </a:xfrm>
      </p:grpSpPr>
      <p:sp>
        <p:nvSpPr>
          <p:cNvPr id="8" name="TextBox 8"/>
          <p:cNvSpPr txBox="1"/>
          <p:nvPr/>
        </p:nvSpPr>
        <p:spPr>
          <a:xfrm>
            <a:off x="321939" y="240499"/>
            <a:ext cx="17647725" cy="641201"/>
          </a:xfrm>
          <a:prstGeom prst="rect">
            <a:avLst/>
          </a:prstGeom>
        </p:spPr>
        <p:txBody>
          <a:bodyPr wrap="square" lIns="0" tIns="0" rIns="0" bIns="0" rtlCol="0" anchor="t">
            <a:spAutoFit/>
          </a:bodyPr>
          <a:lstStyle/>
          <a:p>
            <a:pPr algn="l">
              <a:lnSpc>
                <a:spcPts val="4960"/>
              </a:lnSpc>
            </a:pPr>
            <a:r>
              <a:rPr lang="en-US" sz="4400" dirty="0">
                <a:solidFill>
                  <a:srgbClr val="FFFFFF"/>
                </a:solidFill>
                <a:latin typeface="Open Sans Light"/>
              </a:rPr>
              <a:t>NNBF Implementation: Evaluating Baseline Conditions</a:t>
            </a:r>
          </a:p>
        </p:txBody>
      </p:sp>
      <p:sp>
        <p:nvSpPr>
          <p:cNvPr id="12" name="TextBox 12"/>
          <p:cNvSpPr txBox="1"/>
          <p:nvPr/>
        </p:nvSpPr>
        <p:spPr>
          <a:xfrm>
            <a:off x="9144000" y="9534719"/>
            <a:ext cx="8420475" cy="464462"/>
          </a:xfrm>
          <a:prstGeom prst="rect">
            <a:avLst/>
          </a:prstGeom>
        </p:spPr>
        <p:txBody>
          <a:bodyPr lIns="0" tIns="0" rIns="0" bIns="0" rtlCol="0" anchor="t">
            <a:spAutoFit/>
          </a:bodyPr>
          <a:lstStyle/>
          <a:p>
            <a:pPr algn="l">
              <a:lnSpc>
                <a:spcPts val="3522"/>
              </a:lnSpc>
            </a:pPr>
            <a:r>
              <a:rPr lang="en-US" sz="3261" dirty="0">
                <a:solidFill>
                  <a:srgbClr val="FFFFFF"/>
                </a:solidFill>
                <a:latin typeface="Open Sans Light"/>
              </a:rPr>
              <a:t>How can we improve NNBF outcomes?</a:t>
            </a:r>
          </a:p>
        </p:txBody>
      </p:sp>
      <p:grpSp>
        <p:nvGrpSpPr>
          <p:cNvPr id="23" name="Group 22">
            <a:extLst>
              <a:ext uri="{FF2B5EF4-FFF2-40B4-BE49-F238E27FC236}">
                <a16:creationId xmlns:a16="http://schemas.microsoft.com/office/drawing/2014/main" id="{CB641598-35B1-9DE7-4BF4-33A49A9EE943}"/>
              </a:ext>
            </a:extLst>
          </p:cNvPr>
          <p:cNvGrpSpPr/>
          <p:nvPr/>
        </p:nvGrpSpPr>
        <p:grpSpPr>
          <a:xfrm>
            <a:off x="914399" y="1172181"/>
            <a:ext cx="7884901" cy="8906339"/>
            <a:chOff x="690054" y="4253009"/>
            <a:chExt cx="5198732" cy="5884408"/>
          </a:xfrm>
        </p:grpSpPr>
        <p:grpSp>
          <p:nvGrpSpPr>
            <p:cNvPr id="20" name="Group 19">
              <a:extLst>
                <a:ext uri="{FF2B5EF4-FFF2-40B4-BE49-F238E27FC236}">
                  <a16:creationId xmlns:a16="http://schemas.microsoft.com/office/drawing/2014/main" id="{C4528C00-EC18-FC6A-3435-F6B5092DE3BD}"/>
                </a:ext>
              </a:extLst>
            </p:cNvPr>
            <p:cNvGrpSpPr/>
            <p:nvPr/>
          </p:nvGrpSpPr>
          <p:grpSpPr>
            <a:xfrm>
              <a:off x="690054" y="6690761"/>
              <a:ext cx="5198732" cy="3446656"/>
              <a:chOff x="758008" y="4866954"/>
              <a:chExt cx="5198732" cy="3446656"/>
            </a:xfrm>
          </p:grpSpPr>
          <p:pic>
            <p:nvPicPr>
              <p:cNvPr id="16" name="Picture 15" descr="A group of graphs showing different types of fish&#10;&#10;Description automatically generated with medium confidence">
                <a:extLst>
                  <a:ext uri="{FF2B5EF4-FFF2-40B4-BE49-F238E27FC236}">
                    <a16:creationId xmlns:a16="http://schemas.microsoft.com/office/drawing/2014/main" id="{9BBE9A6E-AF99-5E5C-0AE5-B7C24B2B5774}"/>
                  </a:ext>
                </a:extLst>
              </p:cNvPr>
              <p:cNvPicPr>
                <a:picLocks noChangeAspect="1"/>
              </p:cNvPicPr>
              <p:nvPr/>
            </p:nvPicPr>
            <p:blipFill rotWithShape="1">
              <a:blip r:embed="rId3">
                <a:extLst>
                  <a:ext uri="{28A0092B-C50C-407E-A947-70E740481C1C}">
                    <a14:useLocalDpi xmlns:a14="http://schemas.microsoft.com/office/drawing/2010/main" val="0"/>
                  </a:ext>
                </a:extLst>
              </a:blip>
              <a:srcRect l="50106" t="47444"/>
              <a:stretch/>
            </p:blipFill>
            <p:spPr>
              <a:xfrm>
                <a:off x="758008" y="4866954"/>
                <a:ext cx="3877995" cy="3165356"/>
              </a:xfrm>
              <a:prstGeom prst="rect">
                <a:avLst/>
              </a:prstGeom>
            </p:spPr>
          </p:pic>
          <p:sp>
            <p:nvSpPr>
              <p:cNvPr id="17" name="TextBox 7">
                <a:extLst>
                  <a:ext uri="{FF2B5EF4-FFF2-40B4-BE49-F238E27FC236}">
                    <a16:creationId xmlns:a16="http://schemas.microsoft.com/office/drawing/2014/main" id="{8F4908E1-C498-9F94-21B3-BAF7470CCB5B}"/>
                  </a:ext>
                </a:extLst>
              </p:cNvPr>
              <p:cNvSpPr txBox="1"/>
              <p:nvPr/>
            </p:nvSpPr>
            <p:spPr>
              <a:xfrm>
                <a:off x="1707684" y="8166183"/>
                <a:ext cx="4249056" cy="147427"/>
              </a:xfrm>
              <a:prstGeom prst="rect">
                <a:avLst/>
              </a:prstGeom>
            </p:spPr>
            <p:txBody>
              <a:bodyPr lIns="0" tIns="0" rIns="0" bIns="0" rtlCol="0" anchor="t">
                <a:spAutoFit/>
              </a:bodyPr>
              <a:lstStyle/>
              <a:p>
                <a:pPr algn="l">
                  <a:lnSpc>
                    <a:spcPts val="1680"/>
                  </a:lnSpc>
                </a:pPr>
                <a:r>
                  <a:rPr lang="en-US" dirty="0">
                    <a:solidFill>
                      <a:srgbClr val="FFFFFF"/>
                    </a:solidFill>
                    <a:latin typeface="Open Sans Light"/>
                  </a:rPr>
                  <a:t>Keller et al. 2019 Restoration Ecology</a:t>
                </a:r>
              </a:p>
            </p:txBody>
          </p:sp>
        </p:grpSp>
        <p:pic>
          <p:nvPicPr>
            <p:cNvPr id="22" name="Picture 21" descr="A collage of different images of a river&#10;&#10;Description automatically generated">
              <a:extLst>
                <a:ext uri="{FF2B5EF4-FFF2-40B4-BE49-F238E27FC236}">
                  <a16:creationId xmlns:a16="http://schemas.microsoft.com/office/drawing/2014/main" id="{25209661-6BEB-B936-9635-5F49294E6067}"/>
                </a:ext>
              </a:extLst>
            </p:cNvPr>
            <p:cNvPicPr>
              <a:picLocks noChangeAspect="1"/>
            </p:cNvPicPr>
            <p:nvPr/>
          </p:nvPicPr>
          <p:blipFill rotWithShape="1">
            <a:blip r:embed="rId4">
              <a:extLst>
                <a:ext uri="{28A0092B-C50C-407E-A947-70E740481C1C}">
                  <a14:useLocalDpi xmlns:a14="http://schemas.microsoft.com/office/drawing/2010/main" val="0"/>
                </a:ext>
              </a:extLst>
            </a:blip>
            <a:srcRect l="638" t="61889" r="51014" b="6036"/>
            <a:stretch/>
          </p:blipFill>
          <p:spPr>
            <a:xfrm>
              <a:off x="693360" y="4253009"/>
              <a:ext cx="3901808" cy="2533233"/>
            </a:xfrm>
            <a:prstGeom prst="rect">
              <a:avLst/>
            </a:prstGeom>
          </p:spPr>
        </p:pic>
      </p:grpSp>
      <p:pic>
        <p:nvPicPr>
          <p:cNvPr id="25" name="Picture 24" descr="A person holding a small green frog&#10;&#10;Description automatically generated">
            <a:extLst>
              <a:ext uri="{FF2B5EF4-FFF2-40B4-BE49-F238E27FC236}">
                <a16:creationId xmlns:a16="http://schemas.microsoft.com/office/drawing/2014/main" id="{4104BE44-20A1-86C0-04E5-E78D15E62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541" y="8449026"/>
            <a:ext cx="1832117" cy="1832117"/>
          </a:xfrm>
          <a:prstGeom prst="rect">
            <a:avLst/>
          </a:prstGeom>
        </p:spPr>
      </p:pic>
      <p:grpSp>
        <p:nvGrpSpPr>
          <p:cNvPr id="4" name="Group 3">
            <a:extLst>
              <a:ext uri="{FF2B5EF4-FFF2-40B4-BE49-F238E27FC236}">
                <a16:creationId xmlns:a16="http://schemas.microsoft.com/office/drawing/2014/main" id="{1F9DFFEA-4AD3-95D4-E02D-5A8B7D430020}"/>
              </a:ext>
            </a:extLst>
          </p:cNvPr>
          <p:cNvGrpSpPr/>
          <p:nvPr/>
        </p:nvGrpSpPr>
        <p:grpSpPr>
          <a:xfrm>
            <a:off x="8839200" y="1244749"/>
            <a:ext cx="10398412" cy="8434760"/>
            <a:chOff x="4395541" y="4272345"/>
            <a:chExt cx="6279865" cy="5876915"/>
          </a:xfrm>
        </p:grpSpPr>
        <p:pic>
          <p:nvPicPr>
            <p:cNvPr id="19" name="Picture 18" descr="A high angle view of a grassy area&#10;&#10;Description automatically generated">
              <a:extLst>
                <a:ext uri="{FF2B5EF4-FFF2-40B4-BE49-F238E27FC236}">
                  <a16:creationId xmlns:a16="http://schemas.microsoft.com/office/drawing/2014/main" id="{B08EA923-6C5F-35AC-56AD-D04037E20DA0}"/>
                </a:ext>
              </a:extLst>
            </p:cNvPr>
            <p:cNvPicPr>
              <a:picLocks noChangeAspect="1"/>
            </p:cNvPicPr>
            <p:nvPr/>
          </p:nvPicPr>
          <p:blipFill rotWithShape="1">
            <a:blip r:embed="rId6">
              <a:extLst>
                <a:ext uri="{28A0092B-C50C-407E-A947-70E740481C1C}">
                  <a14:useLocalDpi xmlns:a14="http://schemas.microsoft.com/office/drawing/2010/main" val="0"/>
                </a:ext>
              </a:extLst>
            </a:blip>
            <a:srcRect l="3632" t="57999" r="65841"/>
            <a:stretch/>
          </p:blipFill>
          <p:spPr>
            <a:xfrm>
              <a:off x="4395541" y="4272345"/>
              <a:ext cx="5457466" cy="5631717"/>
            </a:xfrm>
            <a:prstGeom prst="rect">
              <a:avLst/>
            </a:prstGeom>
          </p:spPr>
        </p:pic>
        <p:sp>
          <p:nvSpPr>
            <p:cNvPr id="29" name="TextBox 28">
              <a:extLst>
                <a:ext uri="{FF2B5EF4-FFF2-40B4-BE49-F238E27FC236}">
                  <a16:creationId xmlns:a16="http://schemas.microsoft.com/office/drawing/2014/main" id="{80563906-FAC8-7E63-6E64-FA12B2D6AC16}"/>
                </a:ext>
              </a:extLst>
            </p:cNvPr>
            <p:cNvSpPr txBox="1"/>
            <p:nvPr/>
          </p:nvSpPr>
          <p:spPr>
            <a:xfrm>
              <a:off x="6650478" y="9930185"/>
              <a:ext cx="4024928" cy="219075"/>
            </a:xfrm>
            <a:prstGeom prst="rect">
              <a:avLst/>
            </a:prstGeom>
          </p:spPr>
          <p:txBody>
            <a:bodyPr lIns="0" tIns="0" rIns="0" bIns="0" rtlCol="0" anchor="t">
              <a:spAutoFit/>
            </a:bodyPr>
            <a:lstStyle/>
            <a:p>
              <a:pPr algn="ctr">
                <a:lnSpc>
                  <a:spcPts val="1743"/>
                </a:lnSpc>
              </a:pPr>
              <a:r>
                <a:rPr lang="en-US" sz="1453" dirty="0">
                  <a:solidFill>
                    <a:srgbClr val="FFFFFF"/>
                  </a:solidFill>
                  <a:latin typeface="Open Sans Light"/>
                </a:rPr>
                <a:t>Photo Credit: B. Puckett</a:t>
              </a:r>
            </a:p>
          </p:txBody>
        </p:sp>
      </p:grpSp>
      <p:pic>
        <p:nvPicPr>
          <p:cNvPr id="15" name="Picture 14" descr="A blue text on a white background&#10;&#10;Description automatically generated">
            <a:extLst>
              <a:ext uri="{FF2B5EF4-FFF2-40B4-BE49-F238E27FC236}">
                <a16:creationId xmlns:a16="http://schemas.microsoft.com/office/drawing/2014/main" id="{AF4B63F1-7C31-983E-F67F-FD8EFA71D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534" y="9165273"/>
            <a:ext cx="2832932" cy="974970"/>
          </a:xfrm>
          <a:prstGeom prst="rect">
            <a:avLst/>
          </a:prstGeom>
        </p:spPr>
      </p:pic>
      <p:sp>
        <p:nvSpPr>
          <p:cNvPr id="21" name="Freeform 3">
            <a:extLst>
              <a:ext uri="{FF2B5EF4-FFF2-40B4-BE49-F238E27FC236}">
                <a16:creationId xmlns:a16="http://schemas.microsoft.com/office/drawing/2014/main" id="{51229B39-A1CA-E272-2DDF-86EECC89C0E7}"/>
              </a:ext>
            </a:extLst>
          </p:cNvPr>
          <p:cNvSpPr/>
          <p:nvPr/>
        </p:nvSpPr>
        <p:spPr>
          <a:xfrm>
            <a:off x="17088281" y="8596868"/>
            <a:ext cx="1071693" cy="1650381"/>
          </a:xfrm>
          <a:custGeom>
            <a:avLst/>
            <a:gdLst/>
            <a:ahLst/>
            <a:cxnLst/>
            <a:rect l="l" t="t" r="r" b="b"/>
            <a:pathLst>
              <a:path w="1368452" h="2029922">
                <a:moveTo>
                  <a:pt x="0" y="0"/>
                </a:moveTo>
                <a:lnTo>
                  <a:pt x="1368451" y="0"/>
                </a:lnTo>
                <a:lnTo>
                  <a:pt x="1368451" y="2029921"/>
                </a:lnTo>
                <a:lnTo>
                  <a:pt x="0" y="2029921"/>
                </a:lnTo>
                <a:lnTo>
                  <a:pt x="0" y="0"/>
                </a:lnTo>
                <a:close/>
              </a:path>
            </a:pathLst>
          </a:custGeom>
          <a:blipFill>
            <a:blip r:embed="rId8"/>
            <a:stretch>
              <a:fillRect r="-227"/>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3349"/>
        </a:solidFill>
        <a:effectLst/>
      </p:bgPr>
    </p:bg>
    <p:spTree>
      <p:nvGrpSpPr>
        <p:cNvPr id="1" name=""/>
        <p:cNvGrpSpPr/>
        <p:nvPr/>
      </p:nvGrpSpPr>
      <p:grpSpPr>
        <a:xfrm>
          <a:off x="0" y="0"/>
          <a:ext cx="0" cy="0"/>
          <a:chOff x="0" y="0"/>
          <a:chExt cx="0" cy="0"/>
        </a:xfrm>
      </p:grpSpPr>
      <p:pic>
        <p:nvPicPr>
          <p:cNvPr id="11" name="Main graphic">
            <a:extLst>
              <a:ext uri="{FF2B5EF4-FFF2-40B4-BE49-F238E27FC236}">
                <a16:creationId xmlns:a16="http://schemas.microsoft.com/office/drawing/2014/main" id="{9CB22CFC-7346-D5A1-E92B-0EB9F12DBB3E}"/>
              </a:ext>
            </a:extLst>
          </p:cNvPr>
          <p:cNvPicPr/>
          <p:nvPr/>
        </p:nvPicPr>
        <p:blipFill>
          <a:blip r:embed="rId3"/>
          <a:stretch/>
        </p:blipFill>
        <p:spPr>
          <a:xfrm>
            <a:off x="8710326" y="1214650"/>
            <a:ext cx="8532817" cy="5277312"/>
          </a:xfrm>
          <a:prstGeom prst="rect">
            <a:avLst/>
          </a:prstGeom>
          <a:ln>
            <a:noFill/>
          </a:ln>
        </p:spPr>
      </p:pic>
      <p:sp>
        <p:nvSpPr>
          <p:cNvPr id="2" name="Freeform 2"/>
          <p:cNvSpPr/>
          <p:nvPr/>
        </p:nvSpPr>
        <p:spPr>
          <a:xfrm>
            <a:off x="0" y="4004528"/>
            <a:ext cx="6055518" cy="6282472"/>
          </a:xfrm>
          <a:custGeom>
            <a:avLst/>
            <a:gdLst/>
            <a:ahLst/>
            <a:cxnLst/>
            <a:rect l="l" t="t" r="r" b="b"/>
            <a:pathLst>
              <a:path w="6055518" h="6282472">
                <a:moveTo>
                  <a:pt x="0" y="0"/>
                </a:moveTo>
                <a:lnTo>
                  <a:pt x="6055518" y="0"/>
                </a:lnTo>
                <a:lnTo>
                  <a:pt x="6055518" y="6282472"/>
                </a:lnTo>
                <a:lnTo>
                  <a:pt x="0" y="6282472"/>
                </a:lnTo>
                <a:lnTo>
                  <a:pt x="0" y="0"/>
                </a:lnTo>
                <a:close/>
              </a:path>
            </a:pathLst>
          </a:custGeom>
          <a:blipFill>
            <a:blip r:embed="rId4"/>
            <a:stretch>
              <a:fillRect l="-3748"/>
            </a:stretch>
          </a:blipFill>
        </p:spPr>
        <p:txBody>
          <a:bodyPr/>
          <a:lstStyle/>
          <a:p>
            <a:endParaRPr lang="en-US"/>
          </a:p>
        </p:txBody>
      </p:sp>
      <p:sp>
        <p:nvSpPr>
          <p:cNvPr id="3" name="Freeform 3"/>
          <p:cNvSpPr/>
          <p:nvPr/>
        </p:nvSpPr>
        <p:spPr>
          <a:xfrm>
            <a:off x="0" y="4338520"/>
            <a:ext cx="2283618" cy="3548179"/>
          </a:xfrm>
          <a:custGeom>
            <a:avLst/>
            <a:gdLst/>
            <a:ahLst/>
            <a:cxnLst/>
            <a:rect l="l" t="t" r="r" b="b"/>
            <a:pathLst>
              <a:path w="2283618" h="3548179">
                <a:moveTo>
                  <a:pt x="0" y="0"/>
                </a:moveTo>
                <a:lnTo>
                  <a:pt x="2283618" y="0"/>
                </a:lnTo>
                <a:lnTo>
                  <a:pt x="2283618" y="3548180"/>
                </a:lnTo>
                <a:lnTo>
                  <a:pt x="0" y="3548180"/>
                </a:lnTo>
                <a:lnTo>
                  <a:pt x="0" y="0"/>
                </a:lnTo>
                <a:close/>
              </a:path>
            </a:pathLst>
          </a:custGeom>
          <a:blipFill>
            <a:blip r:embed="rId5"/>
            <a:stretch>
              <a:fillRect r="-112"/>
            </a:stretch>
          </a:blipFill>
        </p:spPr>
        <p:txBody>
          <a:bodyPr/>
          <a:lstStyle/>
          <a:p>
            <a:endParaRPr lang="en-US"/>
          </a:p>
        </p:txBody>
      </p:sp>
      <p:sp>
        <p:nvSpPr>
          <p:cNvPr id="6" name="Freeform 6"/>
          <p:cNvSpPr/>
          <p:nvPr/>
        </p:nvSpPr>
        <p:spPr>
          <a:xfrm>
            <a:off x="11999118" y="0"/>
            <a:ext cx="2405080" cy="1712111"/>
          </a:xfrm>
          <a:custGeom>
            <a:avLst/>
            <a:gdLst/>
            <a:ahLst/>
            <a:cxnLst/>
            <a:rect l="l" t="t" r="r" b="b"/>
            <a:pathLst>
              <a:path w="2405080" h="1712111">
                <a:moveTo>
                  <a:pt x="0" y="0"/>
                </a:moveTo>
                <a:lnTo>
                  <a:pt x="2405080" y="0"/>
                </a:lnTo>
                <a:lnTo>
                  <a:pt x="2405080" y="1712111"/>
                </a:lnTo>
                <a:lnTo>
                  <a:pt x="0" y="1712111"/>
                </a:lnTo>
                <a:lnTo>
                  <a:pt x="0" y="0"/>
                </a:lnTo>
                <a:close/>
              </a:path>
            </a:pathLst>
          </a:custGeom>
          <a:blipFill>
            <a:blip r:embed="rId6"/>
            <a:stretch>
              <a:fillRect t="-40475"/>
            </a:stretch>
          </a:blipFill>
        </p:spPr>
        <p:txBody>
          <a:bodyPr/>
          <a:lstStyle/>
          <a:p>
            <a:endParaRPr lang="en-US"/>
          </a:p>
        </p:txBody>
      </p:sp>
      <p:sp>
        <p:nvSpPr>
          <p:cNvPr id="7" name="Freeform 7"/>
          <p:cNvSpPr/>
          <p:nvPr/>
        </p:nvSpPr>
        <p:spPr>
          <a:xfrm>
            <a:off x="12913518" y="9144000"/>
            <a:ext cx="1490601" cy="1143000"/>
          </a:xfrm>
          <a:custGeom>
            <a:avLst/>
            <a:gdLst/>
            <a:ahLst/>
            <a:cxnLst/>
            <a:rect l="l" t="t" r="r" b="b"/>
            <a:pathLst>
              <a:path w="1490601" h="1143000">
                <a:moveTo>
                  <a:pt x="0" y="0"/>
                </a:moveTo>
                <a:lnTo>
                  <a:pt x="1490601" y="0"/>
                </a:lnTo>
                <a:lnTo>
                  <a:pt x="1490601" y="1143000"/>
                </a:lnTo>
                <a:lnTo>
                  <a:pt x="0" y="1143000"/>
                </a:lnTo>
                <a:lnTo>
                  <a:pt x="0" y="0"/>
                </a:lnTo>
                <a:close/>
              </a:path>
            </a:pathLst>
          </a:custGeom>
          <a:blipFill>
            <a:blip r:embed="rId7"/>
            <a:stretch>
              <a:fillRect b="-30412"/>
            </a:stretch>
          </a:blipFill>
        </p:spPr>
        <p:txBody>
          <a:bodyPr/>
          <a:lstStyle/>
          <a:p>
            <a:endParaRPr lang="en-US"/>
          </a:p>
        </p:txBody>
      </p:sp>
      <p:sp>
        <p:nvSpPr>
          <p:cNvPr id="12" name="Freeform 12"/>
          <p:cNvSpPr/>
          <p:nvPr/>
        </p:nvSpPr>
        <p:spPr>
          <a:xfrm>
            <a:off x="228600" y="207168"/>
            <a:ext cx="8141208" cy="4533900"/>
          </a:xfrm>
          <a:custGeom>
            <a:avLst/>
            <a:gdLst/>
            <a:ahLst/>
            <a:cxnLst/>
            <a:rect l="l" t="t" r="r" b="b"/>
            <a:pathLst>
              <a:path w="10624168" h="5143500">
                <a:moveTo>
                  <a:pt x="0" y="0"/>
                </a:moveTo>
                <a:lnTo>
                  <a:pt x="10624168" y="0"/>
                </a:lnTo>
                <a:lnTo>
                  <a:pt x="10624168" y="5143500"/>
                </a:lnTo>
                <a:lnTo>
                  <a:pt x="0" y="5143500"/>
                </a:lnTo>
                <a:lnTo>
                  <a:pt x="0" y="0"/>
                </a:lnTo>
                <a:close/>
              </a:path>
            </a:pathLst>
          </a:custGeom>
          <a:blipFill>
            <a:blip r:embed="rId8"/>
            <a:stretch>
              <a:fillRect b="-83"/>
            </a:stretch>
          </a:blipFill>
        </p:spPr>
        <p:txBody>
          <a:bodyPr/>
          <a:lstStyle/>
          <a:p>
            <a:endParaRPr lang="en-US"/>
          </a:p>
        </p:txBody>
      </p:sp>
      <p:grpSp>
        <p:nvGrpSpPr>
          <p:cNvPr id="13" name="Group 13"/>
          <p:cNvGrpSpPr/>
          <p:nvPr/>
        </p:nvGrpSpPr>
        <p:grpSpPr>
          <a:xfrm>
            <a:off x="228600" y="202406"/>
            <a:ext cx="8141247" cy="1014543"/>
            <a:chOff x="0" y="0"/>
            <a:chExt cx="10854996" cy="1352724"/>
          </a:xfrm>
        </p:grpSpPr>
        <p:sp>
          <p:nvSpPr>
            <p:cNvPr id="14" name="Freeform 14"/>
            <p:cNvSpPr/>
            <p:nvPr/>
          </p:nvSpPr>
          <p:spPr>
            <a:xfrm>
              <a:off x="0" y="0"/>
              <a:ext cx="10854944" cy="1352665"/>
            </a:xfrm>
            <a:custGeom>
              <a:avLst/>
              <a:gdLst/>
              <a:ahLst/>
              <a:cxnLst/>
              <a:rect l="l" t="t" r="r" b="b"/>
              <a:pathLst>
                <a:path w="10854944" h="1352665">
                  <a:moveTo>
                    <a:pt x="0" y="0"/>
                  </a:moveTo>
                  <a:lnTo>
                    <a:pt x="10854944" y="0"/>
                  </a:lnTo>
                  <a:lnTo>
                    <a:pt x="10854944" y="1352665"/>
                  </a:lnTo>
                  <a:lnTo>
                    <a:pt x="0" y="1352665"/>
                  </a:lnTo>
                  <a:lnTo>
                    <a:pt x="0" y="0"/>
                  </a:lnTo>
                </a:path>
              </a:pathLst>
            </a:custGeom>
            <a:solidFill>
              <a:srgbClr val="083349">
                <a:alpha val="81961"/>
              </a:srgbClr>
            </a:solidFill>
          </p:spPr>
          <p:txBody>
            <a:bodyPr/>
            <a:lstStyle/>
            <a:p>
              <a:endParaRPr lang="en-US"/>
            </a:p>
          </p:txBody>
        </p:sp>
        <p:sp>
          <p:nvSpPr>
            <p:cNvPr id="15" name="TextBox 15"/>
            <p:cNvSpPr txBox="1"/>
            <p:nvPr/>
          </p:nvSpPr>
          <p:spPr>
            <a:xfrm>
              <a:off x="0" y="0"/>
              <a:ext cx="10854996" cy="1107996"/>
            </a:xfrm>
            <a:prstGeom prst="rect">
              <a:avLst/>
            </a:prstGeom>
          </p:spPr>
          <p:txBody>
            <a:bodyPr lIns="50800" tIns="50800" rIns="50800" bIns="50800" rtlCol="0" anchor="t"/>
            <a:lstStyle/>
            <a:p>
              <a:pPr algn="ctr">
                <a:lnSpc>
                  <a:spcPts val="5400"/>
                </a:lnSpc>
              </a:pPr>
              <a:r>
                <a:rPr lang="en-US" sz="4500" dirty="0">
                  <a:solidFill>
                    <a:srgbClr val="FFFFFF"/>
                  </a:solidFill>
                  <a:latin typeface="Open Sans Light"/>
                </a:rPr>
                <a:t>Oyster Catcher™</a:t>
              </a:r>
            </a:p>
          </p:txBody>
        </p:sp>
      </p:grpSp>
      <p:sp>
        <p:nvSpPr>
          <p:cNvPr id="16" name="Freeform 16"/>
          <p:cNvSpPr/>
          <p:nvPr/>
        </p:nvSpPr>
        <p:spPr>
          <a:xfrm>
            <a:off x="222504" y="5075060"/>
            <a:ext cx="8153400" cy="5082972"/>
          </a:xfrm>
          <a:custGeom>
            <a:avLst/>
            <a:gdLst/>
            <a:ahLst/>
            <a:cxnLst/>
            <a:rect l="l" t="t" r="r" b="b"/>
            <a:pathLst>
              <a:path w="9489267" h="5463972">
                <a:moveTo>
                  <a:pt x="0" y="0"/>
                </a:moveTo>
                <a:lnTo>
                  <a:pt x="9489266" y="0"/>
                </a:lnTo>
                <a:lnTo>
                  <a:pt x="9489266" y="5463972"/>
                </a:lnTo>
                <a:lnTo>
                  <a:pt x="0" y="5463972"/>
                </a:lnTo>
                <a:lnTo>
                  <a:pt x="0" y="0"/>
                </a:lnTo>
                <a:close/>
              </a:path>
            </a:pathLst>
          </a:custGeom>
          <a:blipFill>
            <a:blip r:embed="rId9"/>
            <a:stretch>
              <a:fillRect b="-106"/>
            </a:stretch>
          </a:blipFill>
        </p:spPr>
        <p:txBody>
          <a:bodyPr/>
          <a:lstStyle/>
          <a:p>
            <a:endParaRPr lang="en-US"/>
          </a:p>
        </p:txBody>
      </p:sp>
      <p:grpSp>
        <p:nvGrpSpPr>
          <p:cNvPr id="17" name="Group 17"/>
          <p:cNvGrpSpPr/>
          <p:nvPr/>
        </p:nvGrpSpPr>
        <p:grpSpPr>
          <a:xfrm>
            <a:off x="1497663" y="5038661"/>
            <a:ext cx="5715000" cy="1014543"/>
            <a:chOff x="0" y="0"/>
            <a:chExt cx="7620000" cy="1352724"/>
          </a:xfrm>
        </p:grpSpPr>
        <p:sp>
          <p:nvSpPr>
            <p:cNvPr id="18" name="Freeform 18"/>
            <p:cNvSpPr/>
            <p:nvPr/>
          </p:nvSpPr>
          <p:spPr>
            <a:xfrm>
              <a:off x="0" y="0"/>
              <a:ext cx="7620000" cy="1352665"/>
            </a:xfrm>
            <a:custGeom>
              <a:avLst/>
              <a:gdLst/>
              <a:ahLst/>
              <a:cxnLst/>
              <a:rect l="l" t="t" r="r" b="b"/>
              <a:pathLst>
                <a:path w="7620000" h="1352665">
                  <a:moveTo>
                    <a:pt x="0" y="0"/>
                  </a:moveTo>
                  <a:lnTo>
                    <a:pt x="7620000" y="0"/>
                  </a:lnTo>
                  <a:lnTo>
                    <a:pt x="7620000" y="1352665"/>
                  </a:lnTo>
                  <a:lnTo>
                    <a:pt x="0" y="1352665"/>
                  </a:lnTo>
                  <a:lnTo>
                    <a:pt x="0" y="0"/>
                  </a:lnTo>
                </a:path>
              </a:pathLst>
            </a:custGeom>
            <a:solidFill>
              <a:srgbClr val="083349">
                <a:alpha val="81961"/>
              </a:srgbClr>
            </a:solidFill>
          </p:spPr>
          <p:txBody>
            <a:bodyPr/>
            <a:lstStyle/>
            <a:p>
              <a:endParaRPr lang="en-US"/>
            </a:p>
          </p:txBody>
        </p:sp>
        <p:sp>
          <p:nvSpPr>
            <p:cNvPr id="19" name="TextBox 19"/>
            <p:cNvSpPr txBox="1"/>
            <p:nvPr/>
          </p:nvSpPr>
          <p:spPr>
            <a:xfrm>
              <a:off x="0" y="0"/>
              <a:ext cx="7620000" cy="1107996"/>
            </a:xfrm>
            <a:prstGeom prst="rect">
              <a:avLst/>
            </a:prstGeom>
          </p:spPr>
          <p:txBody>
            <a:bodyPr lIns="50800" tIns="50800" rIns="50800" bIns="50800" rtlCol="0" anchor="t"/>
            <a:lstStyle/>
            <a:p>
              <a:pPr algn="ctr">
                <a:lnSpc>
                  <a:spcPts val="5400"/>
                </a:lnSpc>
              </a:pPr>
              <a:r>
                <a:rPr lang="en-US" sz="4500" dirty="0">
                  <a:solidFill>
                    <a:srgbClr val="FFFFFF"/>
                  </a:solidFill>
                  <a:latin typeface="Open Sans Light"/>
                </a:rPr>
                <a:t>Shell Bags</a:t>
              </a:r>
            </a:p>
          </p:txBody>
        </p:sp>
      </p:grpSp>
      <p:sp>
        <p:nvSpPr>
          <p:cNvPr id="20" name="TextBox 20"/>
          <p:cNvSpPr txBox="1"/>
          <p:nvPr/>
        </p:nvSpPr>
        <p:spPr>
          <a:xfrm>
            <a:off x="12574001" y="9894663"/>
            <a:ext cx="5180599" cy="367408"/>
          </a:xfrm>
          <a:prstGeom prst="rect">
            <a:avLst/>
          </a:prstGeom>
        </p:spPr>
        <p:txBody>
          <a:bodyPr wrap="square" lIns="0" tIns="0" rIns="0" bIns="0" rtlCol="0" anchor="t">
            <a:spAutoFit/>
          </a:bodyPr>
          <a:lstStyle/>
          <a:p>
            <a:pPr algn="l">
              <a:lnSpc>
                <a:spcPts val="3240"/>
              </a:lnSpc>
            </a:pPr>
            <a:r>
              <a:rPr lang="en-US" dirty="0">
                <a:solidFill>
                  <a:srgbClr val="FFFFFF"/>
                </a:solidFill>
                <a:latin typeface="Open Sans Light"/>
              </a:rPr>
              <a:t>Wellman et al. 2022 Ecological Applications</a:t>
            </a:r>
          </a:p>
        </p:txBody>
      </p:sp>
      <p:pic>
        <p:nvPicPr>
          <p:cNvPr id="23" name="Picture 22" descr="A person standing in tall grass&#10;&#10;Description automatically generated">
            <a:extLst>
              <a:ext uri="{FF2B5EF4-FFF2-40B4-BE49-F238E27FC236}">
                <a16:creationId xmlns:a16="http://schemas.microsoft.com/office/drawing/2014/main" id="{C0504BDE-46FF-A27A-81E3-DEC0A24DB1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64630" y="6614234"/>
            <a:ext cx="4532719" cy="3399540"/>
          </a:xfrm>
          <a:prstGeom prst="rect">
            <a:avLst/>
          </a:prstGeom>
        </p:spPr>
      </p:pic>
      <p:pic>
        <p:nvPicPr>
          <p:cNvPr id="4" name="Picture 5" descr="NSF_Logo.jpg">
            <a:extLst>
              <a:ext uri="{FF2B5EF4-FFF2-40B4-BE49-F238E27FC236}">
                <a16:creationId xmlns:a16="http://schemas.microsoft.com/office/drawing/2014/main" id="{33793B60-D45A-E4EC-BCA1-DA34CF179D9C}"/>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6448905" y="8936637"/>
            <a:ext cx="896888" cy="896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 descr="NOAA-Transparent-Logo.png">
            <a:extLst>
              <a:ext uri="{FF2B5EF4-FFF2-40B4-BE49-F238E27FC236}">
                <a16:creationId xmlns:a16="http://schemas.microsoft.com/office/drawing/2014/main" id="{E647F7F7-5ADD-087F-CA9E-7ED2BBE54C91}"/>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049636" y="8930860"/>
            <a:ext cx="1162045" cy="116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reeform 3">
            <a:extLst>
              <a:ext uri="{FF2B5EF4-FFF2-40B4-BE49-F238E27FC236}">
                <a16:creationId xmlns:a16="http://schemas.microsoft.com/office/drawing/2014/main" id="{039B4D88-797D-4144-5E4F-0512A4CEF528}"/>
              </a:ext>
            </a:extLst>
          </p:cNvPr>
          <p:cNvSpPr/>
          <p:nvPr/>
        </p:nvSpPr>
        <p:spPr>
          <a:xfrm>
            <a:off x="147507" y="8538427"/>
            <a:ext cx="1071693" cy="1650381"/>
          </a:xfrm>
          <a:custGeom>
            <a:avLst/>
            <a:gdLst/>
            <a:ahLst/>
            <a:cxnLst/>
            <a:rect l="l" t="t" r="r" b="b"/>
            <a:pathLst>
              <a:path w="1368452" h="2029922">
                <a:moveTo>
                  <a:pt x="0" y="0"/>
                </a:moveTo>
                <a:lnTo>
                  <a:pt x="1368451" y="0"/>
                </a:lnTo>
                <a:lnTo>
                  <a:pt x="1368451" y="2029921"/>
                </a:lnTo>
                <a:lnTo>
                  <a:pt x="0" y="2029921"/>
                </a:lnTo>
                <a:lnTo>
                  <a:pt x="0" y="0"/>
                </a:lnTo>
                <a:close/>
              </a:path>
            </a:pathLst>
          </a:custGeom>
          <a:blipFill>
            <a:blip r:embed="rId13"/>
            <a:stretch>
              <a:fillRect r="-227"/>
            </a:stretch>
          </a:blipFill>
        </p:spPr>
        <p:txBody>
          <a:bodyPr/>
          <a:lstStyle/>
          <a:p>
            <a:endParaRPr lang="en-US"/>
          </a:p>
        </p:txBody>
      </p:sp>
      <p:pic>
        <p:nvPicPr>
          <p:cNvPr id="10" name="Main graphic">
            <a:extLst>
              <a:ext uri="{FF2B5EF4-FFF2-40B4-BE49-F238E27FC236}">
                <a16:creationId xmlns:a16="http://schemas.microsoft.com/office/drawing/2014/main" id="{BC215C87-B1FD-BE59-6511-58F1DFD89DA7}"/>
              </a:ext>
            </a:extLst>
          </p:cNvPr>
          <p:cNvPicPr/>
          <p:nvPr/>
        </p:nvPicPr>
        <p:blipFill rotWithShape="1">
          <a:blip r:embed="rId14"/>
          <a:srcRect l="56891" b="7816"/>
          <a:stretch/>
        </p:blipFill>
        <p:spPr>
          <a:xfrm>
            <a:off x="8539645" y="894543"/>
            <a:ext cx="3379755" cy="9119231"/>
          </a:xfrm>
          <a:prstGeom prst="rect">
            <a:avLst/>
          </a:prstGeom>
          <a:ln>
            <a:noFill/>
          </a:ln>
        </p:spPr>
      </p:pic>
      <p:sp>
        <p:nvSpPr>
          <p:cNvPr id="21" name="TextBox 4">
            <a:extLst>
              <a:ext uri="{FF2B5EF4-FFF2-40B4-BE49-F238E27FC236}">
                <a16:creationId xmlns:a16="http://schemas.microsoft.com/office/drawing/2014/main" id="{077C7B2F-F01C-6597-340D-B087AD75E130}"/>
              </a:ext>
            </a:extLst>
          </p:cNvPr>
          <p:cNvSpPr txBox="1"/>
          <p:nvPr/>
        </p:nvSpPr>
        <p:spPr>
          <a:xfrm>
            <a:off x="6288882" y="113973"/>
            <a:ext cx="13996219" cy="678697"/>
          </a:xfrm>
          <a:prstGeom prst="rect">
            <a:avLst/>
          </a:prstGeom>
        </p:spPr>
        <p:txBody>
          <a:bodyPr wrap="square" lIns="0" tIns="0" rIns="0" bIns="0" rtlCol="0" anchor="t">
            <a:spAutoFit/>
          </a:bodyPr>
          <a:lstStyle/>
          <a:p>
            <a:pPr algn="ctr">
              <a:lnSpc>
                <a:spcPts val="5184"/>
              </a:lnSpc>
            </a:pPr>
            <a:r>
              <a:rPr lang="en-US" sz="4800" dirty="0">
                <a:solidFill>
                  <a:srgbClr val="FFFFFF"/>
                </a:solidFill>
                <a:latin typeface="Open Sans Light"/>
              </a:rPr>
              <a:t>Novel Substrates</a:t>
            </a:r>
          </a:p>
        </p:txBody>
      </p:sp>
      <p:sp>
        <p:nvSpPr>
          <p:cNvPr id="22" name="Rectangle 21">
            <a:extLst>
              <a:ext uri="{FF2B5EF4-FFF2-40B4-BE49-F238E27FC236}">
                <a16:creationId xmlns:a16="http://schemas.microsoft.com/office/drawing/2014/main" id="{21F49ACE-D376-0748-80AA-04330425FC0F}"/>
              </a:ext>
            </a:extLst>
          </p:cNvPr>
          <p:cNvSpPr/>
          <p:nvPr/>
        </p:nvSpPr>
        <p:spPr>
          <a:xfrm>
            <a:off x="14481378" y="1153514"/>
            <a:ext cx="2743200" cy="285101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5AB86A1-381A-4E9A-1B03-3DBA48D35E26}"/>
              </a:ext>
            </a:extLst>
          </p:cNvPr>
          <p:cNvSpPr/>
          <p:nvPr/>
        </p:nvSpPr>
        <p:spPr>
          <a:xfrm>
            <a:off x="8518574" y="5448301"/>
            <a:ext cx="3480543" cy="462343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3349"/>
        </a:solidFill>
        <a:effectLst/>
      </p:bgPr>
    </p:bg>
    <p:spTree>
      <p:nvGrpSpPr>
        <p:cNvPr id="1" name=""/>
        <p:cNvGrpSpPr/>
        <p:nvPr/>
      </p:nvGrpSpPr>
      <p:grpSpPr>
        <a:xfrm>
          <a:off x="0" y="0"/>
          <a:ext cx="0" cy="0"/>
          <a:chOff x="0" y="0"/>
          <a:chExt cx="0" cy="0"/>
        </a:xfrm>
      </p:grpSpPr>
      <p:grpSp>
        <p:nvGrpSpPr>
          <p:cNvPr id="2" name="Group 2"/>
          <p:cNvGrpSpPr/>
          <p:nvPr/>
        </p:nvGrpSpPr>
        <p:grpSpPr>
          <a:xfrm>
            <a:off x="2130248" y="5904578"/>
            <a:ext cx="1732173" cy="941696"/>
            <a:chOff x="0" y="0"/>
            <a:chExt cx="2309564" cy="1255594"/>
          </a:xfrm>
        </p:grpSpPr>
        <p:sp>
          <p:nvSpPr>
            <p:cNvPr id="3" name="Freeform 3"/>
            <p:cNvSpPr/>
            <p:nvPr/>
          </p:nvSpPr>
          <p:spPr>
            <a:xfrm>
              <a:off x="0" y="0"/>
              <a:ext cx="2309622" cy="1255649"/>
            </a:xfrm>
            <a:custGeom>
              <a:avLst/>
              <a:gdLst/>
              <a:ahLst/>
              <a:cxnLst/>
              <a:rect l="l" t="t" r="r" b="b"/>
              <a:pathLst>
                <a:path w="2309622" h="1255649">
                  <a:moveTo>
                    <a:pt x="0" y="0"/>
                  </a:moveTo>
                  <a:lnTo>
                    <a:pt x="2309622" y="0"/>
                  </a:lnTo>
                  <a:lnTo>
                    <a:pt x="2309622" y="1255649"/>
                  </a:lnTo>
                  <a:lnTo>
                    <a:pt x="0" y="1255649"/>
                  </a:lnTo>
                  <a:lnTo>
                    <a:pt x="0" y="0"/>
                  </a:lnTo>
                </a:path>
              </a:pathLst>
            </a:custGeom>
            <a:solidFill>
              <a:srgbClr val="083349"/>
            </a:solidFill>
          </p:spPr>
          <p:txBody>
            <a:bodyPr/>
            <a:lstStyle/>
            <a:p>
              <a:endParaRPr lang="en-US"/>
            </a:p>
          </p:txBody>
        </p:sp>
      </p:grpSp>
      <p:pic>
        <p:nvPicPr>
          <p:cNvPr id="8" name="Picture 7" descr="A person holding a net in the water&#10;&#10;Description automatically generated">
            <a:extLst>
              <a:ext uri="{FF2B5EF4-FFF2-40B4-BE49-F238E27FC236}">
                <a16:creationId xmlns:a16="http://schemas.microsoft.com/office/drawing/2014/main" id="{FE4B71DD-9A13-2B9F-87DD-934BF1946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35" y="1170367"/>
            <a:ext cx="4094395" cy="4620745"/>
          </a:xfrm>
          <a:prstGeom prst="rect">
            <a:avLst/>
          </a:prstGeom>
        </p:spPr>
      </p:pic>
      <p:sp>
        <p:nvSpPr>
          <p:cNvPr id="9" name="TextBox 4">
            <a:extLst>
              <a:ext uri="{FF2B5EF4-FFF2-40B4-BE49-F238E27FC236}">
                <a16:creationId xmlns:a16="http://schemas.microsoft.com/office/drawing/2014/main" id="{49BBB7DE-328D-8026-AE2B-56E1F4BB6B4B}"/>
              </a:ext>
            </a:extLst>
          </p:cNvPr>
          <p:cNvSpPr txBox="1"/>
          <p:nvPr/>
        </p:nvSpPr>
        <p:spPr>
          <a:xfrm>
            <a:off x="2472524" y="266700"/>
            <a:ext cx="13342951" cy="666849"/>
          </a:xfrm>
          <a:prstGeom prst="rect">
            <a:avLst/>
          </a:prstGeom>
        </p:spPr>
        <p:txBody>
          <a:bodyPr wrap="square" lIns="0" tIns="0" rIns="0" bIns="0" rtlCol="0" anchor="t">
            <a:spAutoFit/>
          </a:bodyPr>
          <a:lstStyle/>
          <a:p>
            <a:pPr algn="ctr">
              <a:lnSpc>
                <a:spcPts val="5184"/>
              </a:lnSpc>
            </a:pPr>
            <a:r>
              <a:rPr lang="en-US" sz="4800" dirty="0">
                <a:solidFill>
                  <a:srgbClr val="FFFFFF"/>
                </a:solidFill>
                <a:latin typeface="Open Sans Light"/>
              </a:rPr>
              <a:t>Long-term resilience to sea level rise?</a:t>
            </a:r>
          </a:p>
        </p:txBody>
      </p:sp>
      <p:pic>
        <p:nvPicPr>
          <p:cNvPr id="7" name="Picture 6" descr="A close-up of a marsh&#10;&#10;Description automatically generated">
            <a:extLst>
              <a:ext uri="{FF2B5EF4-FFF2-40B4-BE49-F238E27FC236}">
                <a16:creationId xmlns:a16="http://schemas.microsoft.com/office/drawing/2014/main" id="{3941E5FF-D478-7126-8F5A-C7AB484C9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2428" y="6077909"/>
            <a:ext cx="4362117" cy="3271588"/>
          </a:xfrm>
          <a:prstGeom prst="rect">
            <a:avLst/>
          </a:prstGeom>
        </p:spPr>
      </p:pic>
      <p:pic>
        <p:nvPicPr>
          <p:cNvPr id="12" name="Picture 11" descr="A group of people working on a beach&#10;&#10;Description automatically generated">
            <a:extLst>
              <a:ext uri="{FF2B5EF4-FFF2-40B4-BE49-F238E27FC236}">
                <a16:creationId xmlns:a16="http://schemas.microsoft.com/office/drawing/2014/main" id="{47399974-ED2C-EED6-0BB6-299B2F107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660" y="1170967"/>
            <a:ext cx="6188519" cy="4641390"/>
          </a:xfrm>
          <a:prstGeom prst="rect">
            <a:avLst/>
          </a:prstGeom>
        </p:spPr>
      </p:pic>
      <p:grpSp>
        <p:nvGrpSpPr>
          <p:cNvPr id="19" name="Group 18">
            <a:extLst>
              <a:ext uri="{FF2B5EF4-FFF2-40B4-BE49-F238E27FC236}">
                <a16:creationId xmlns:a16="http://schemas.microsoft.com/office/drawing/2014/main" id="{B1AE429C-CD35-408D-907A-DA39EC18DF7A}"/>
              </a:ext>
            </a:extLst>
          </p:cNvPr>
          <p:cNvGrpSpPr/>
          <p:nvPr/>
        </p:nvGrpSpPr>
        <p:grpSpPr>
          <a:xfrm>
            <a:off x="4308916" y="6087874"/>
            <a:ext cx="8572667" cy="3427824"/>
            <a:chOff x="4308916" y="6087874"/>
            <a:chExt cx="8572667" cy="3427824"/>
          </a:xfrm>
        </p:grpSpPr>
        <p:pic>
          <p:nvPicPr>
            <p:cNvPr id="13" name="Google Shape;492;p59">
              <a:extLst>
                <a:ext uri="{FF2B5EF4-FFF2-40B4-BE49-F238E27FC236}">
                  <a16:creationId xmlns:a16="http://schemas.microsoft.com/office/drawing/2014/main" id="{F681C0EB-35D6-FF98-2973-FB74B4F426FB}"/>
                </a:ext>
              </a:extLst>
            </p:cNvPr>
            <p:cNvPicPr preferRelativeResize="0"/>
            <p:nvPr/>
          </p:nvPicPr>
          <p:blipFill rotWithShape="1">
            <a:blip r:embed="rId5">
              <a:alphaModFix/>
            </a:blip>
            <a:srcRect r="23570"/>
            <a:stretch/>
          </p:blipFill>
          <p:spPr>
            <a:xfrm>
              <a:off x="4308916" y="6087874"/>
              <a:ext cx="8506064" cy="3038725"/>
            </a:xfrm>
            <a:prstGeom prst="rect">
              <a:avLst/>
            </a:prstGeom>
            <a:noFill/>
            <a:ln>
              <a:noFill/>
            </a:ln>
          </p:spPr>
        </p:pic>
        <p:sp>
          <p:nvSpPr>
            <p:cNvPr id="14" name="TextBox 20">
              <a:extLst>
                <a:ext uri="{FF2B5EF4-FFF2-40B4-BE49-F238E27FC236}">
                  <a16:creationId xmlns:a16="http://schemas.microsoft.com/office/drawing/2014/main" id="{DE358C42-62E2-FB3F-78ED-F18C1FCBA664}"/>
                </a:ext>
              </a:extLst>
            </p:cNvPr>
            <p:cNvSpPr txBox="1"/>
            <p:nvPr/>
          </p:nvSpPr>
          <p:spPr>
            <a:xfrm>
              <a:off x="10591406" y="9161562"/>
              <a:ext cx="2290177" cy="354136"/>
            </a:xfrm>
            <a:prstGeom prst="rect">
              <a:avLst/>
            </a:prstGeom>
          </p:spPr>
          <p:txBody>
            <a:bodyPr wrap="square" lIns="0" tIns="0" rIns="0" bIns="0" rtlCol="0" anchor="t">
              <a:spAutoFit/>
            </a:bodyPr>
            <a:lstStyle/>
            <a:p>
              <a:pPr algn="l">
                <a:lnSpc>
                  <a:spcPts val="3240"/>
                </a:lnSpc>
              </a:pPr>
              <a:r>
                <a:rPr lang="en-US" sz="1400" dirty="0">
                  <a:solidFill>
                    <a:srgbClr val="FFFFFF"/>
                  </a:solidFill>
                  <a:latin typeface="Open Sans Light"/>
                </a:rPr>
                <a:t>Rodriguez et al. 2014 NCC</a:t>
              </a:r>
            </a:p>
          </p:txBody>
        </p:sp>
      </p:grpSp>
      <p:pic>
        <p:nvPicPr>
          <p:cNvPr id="16" name="Picture 15" descr="A aerial view of a grassy area&#10;&#10;Description automatically generated">
            <a:extLst>
              <a:ext uri="{FF2B5EF4-FFF2-40B4-BE49-F238E27FC236}">
                <a16:creationId xmlns:a16="http://schemas.microsoft.com/office/drawing/2014/main" id="{2443E543-0BCE-C30E-154E-FBB1F4E8F7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027" y="1170968"/>
            <a:ext cx="6188519" cy="4641389"/>
          </a:xfrm>
          <a:prstGeom prst="rect">
            <a:avLst/>
          </a:prstGeom>
        </p:spPr>
      </p:pic>
      <p:pic>
        <p:nvPicPr>
          <p:cNvPr id="18" name="Picture 17" descr="A pair of men in water&#10;&#10;Description automatically generated">
            <a:extLst>
              <a:ext uri="{FF2B5EF4-FFF2-40B4-BE49-F238E27FC236}">
                <a16:creationId xmlns:a16="http://schemas.microsoft.com/office/drawing/2014/main" id="{CA2E0415-5341-7D7D-5ED6-0A45E7CFE8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935" y="6077909"/>
            <a:ext cx="3879223" cy="3038724"/>
          </a:xfrm>
          <a:prstGeom prst="rect">
            <a:avLst/>
          </a:prstGeom>
        </p:spPr>
      </p:pic>
      <p:sp>
        <p:nvSpPr>
          <p:cNvPr id="4" name="TextBox 3">
            <a:extLst>
              <a:ext uri="{FF2B5EF4-FFF2-40B4-BE49-F238E27FC236}">
                <a16:creationId xmlns:a16="http://schemas.microsoft.com/office/drawing/2014/main" id="{93395D80-5CCF-D838-356E-F3A9D0C08886}"/>
              </a:ext>
            </a:extLst>
          </p:cNvPr>
          <p:cNvSpPr txBox="1"/>
          <p:nvPr/>
        </p:nvSpPr>
        <p:spPr>
          <a:xfrm>
            <a:off x="12270860" y="9376302"/>
            <a:ext cx="6664611" cy="218008"/>
          </a:xfrm>
          <a:prstGeom prst="rect">
            <a:avLst/>
          </a:prstGeom>
        </p:spPr>
        <p:txBody>
          <a:bodyPr lIns="0" tIns="0" rIns="0" bIns="0" rtlCol="0" anchor="t">
            <a:spAutoFit/>
          </a:bodyPr>
          <a:lstStyle/>
          <a:p>
            <a:pPr algn="ctr">
              <a:lnSpc>
                <a:spcPts val="1743"/>
              </a:lnSpc>
            </a:pPr>
            <a:r>
              <a:rPr lang="en-US" sz="1453" dirty="0">
                <a:solidFill>
                  <a:srgbClr val="FFFFFF"/>
                </a:solidFill>
                <a:latin typeface="Open Sans Light"/>
              </a:rPr>
              <a:t>Photo Credits: A. Blakeslee and R. </a:t>
            </a:r>
            <a:r>
              <a:rPr lang="en-US" sz="1453" dirty="0" err="1">
                <a:solidFill>
                  <a:srgbClr val="FFFFFF"/>
                </a:solidFill>
                <a:latin typeface="Open Sans Light"/>
              </a:rPr>
              <a:t>Gittman</a:t>
            </a:r>
            <a:endParaRPr lang="en-US" sz="1453" dirty="0">
              <a:solidFill>
                <a:srgbClr val="FFFFFF"/>
              </a:solidFill>
              <a:latin typeface="Open Sans Light"/>
            </a:endParaRPr>
          </a:p>
        </p:txBody>
      </p:sp>
      <p:pic>
        <p:nvPicPr>
          <p:cNvPr id="6" name="Picture 10" descr="NOAA-Transparent-Logo.png">
            <a:extLst>
              <a:ext uri="{FF2B5EF4-FFF2-40B4-BE49-F238E27FC236}">
                <a16:creationId xmlns:a16="http://schemas.microsoft.com/office/drawing/2014/main" id="{0574CE26-13CC-F1AE-6FA3-9863A521E730}"/>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102330" y="30615"/>
            <a:ext cx="1162045" cy="116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Freeform 3">
            <a:extLst>
              <a:ext uri="{FF2B5EF4-FFF2-40B4-BE49-F238E27FC236}">
                <a16:creationId xmlns:a16="http://schemas.microsoft.com/office/drawing/2014/main" id="{6123DCB1-8940-E794-34B2-29050B0283A2}"/>
              </a:ext>
            </a:extLst>
          </p:cNvPr>
          <p:cNvSpPr/>
          <p:nvPr/>
        </p:nvSpPr>
        <p:spPr>
          <a:xfrm>
            <a:off x="147507" y="8538427"/>
            <a:ext cx="1071693" cy="1650381"/>
          </a:xfrm>
          <a:custGeom>
            <a:avLst/>
            <a:gdLst/>
            <a:ahLst/>
            <a:cxnLst/>
            <a:rect l="l" t="t" r="r" b="b"/>
            <a:pathLst>
              <a:path w="1368452" h="2029922">
                <a:moveTo>
                  <a:pt x="0" y="0"/>
                </a:moveTo>
                <a:lnTo>
                  <a:pt x="1368451" y="0"/>
                </a:lnTo>
                <a:lnTo>
                  <a:pt x="1368451" y="2029921"/>
                </a:lnTo>
                <a:lnTo>
                  <a:pt x="0" y="2029921"/>
                </a:lnTo>
                <a:lnTo>
                  <a:pt x="0" y="0"/>
                </a:lnTo>
                <a:close/>
              </a:path>
            </a:pathLst>
          </a:custGeom>
          <a:blipFill>
            <a:blip r:embed="rId9"/>
            <a:stretch>
              <a:fillRect r="-227"/>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3349"/>
        </a:solidFill>
        <a:effectLst/>
      </p:bgPr>
    </p:bg>
    <p:spTree>
      <p:nvGrpSpPr>
        <p:cNvPr id="1" name=""/>
        <p:cNvGrpSpPr/>
        <p:nvPr/>
      </p:nvGrpSpPr>
      <p:grpSpPr>
        <a:xfrm>
          <a:off x="0" y="0"/>
          <a:ext cx="0" cy="0"/>
          <a:chOff x="0" y="0"/>
          <a:chExt cx="0" cy="0"/>
        </a:xfrm>
      </p:grpSpPr>
      <p:grpSp>
        <p:nvGrpSpPr>
          <p:cNvPr id="4" name="Group 4"/>
          <p:cNvGrpSpPr/>
          <p:nvPr/>
        </p:nvGrpSpPr>
        <p:grpSpPr>
          <a:xfrm>
            <a:off x="1828800" y="569768"/>
            <a:ext cx="15048415" cy="9147464"/>
            <a:chOff x="0" y="0"/>
            <a:chExt cx="2922073" cy="1452264"/>
          </a:xfrm>
        </p:grpSpPr>
        <p:sp>
          <p:nvSpPr>
            <p:cNvPr id="5" name="Freeform 5"/>
            <p:cNvSpPr/>
            <p:nvPr/>
          </p:nvSpPr>
          <p:spPr>
            <a:xfrm>
              <a:off x="0" y="0"/>
              <a:ext cx="2922073" cy="1452264"/>
            </a:xfrm>
            <a:custGeom>
              <a:avLst/>
              <a:gdLst/>
              <a:ahLst/>
              <a:cxnLst/>
              <a:rect l="l" t="t" r="r" b="b"/>
              <a:pathLst>
                <a:path w="2922073" h="1452264">
                  <a:moveTo>
                    <a:pt x="0" y="0"/>
                  </a:moveTo>
                  <a:lnTo>
                    <a:pt x="2922073" y="0"/>
                  </a:lnTo>
                  <a:lnTo>
                    <a:pt x="2922073" y="1452264"/>
                  </a:lnTo>
                  <a:lnTo>
                    <a:pt x="0" y="1452264"/>
                  </a:lnTo>
                  <a:lnTo>
                    <a:pt x="0" y="0"/>
                  </a:lnTo>
                </a:path>
              </a:pathLst>
            </a:custGeom>
            <a:solidFill>
              <a:srgbClr val="2E769B"/>
            </a:solidFill>
          </p:spPr>
          <p:txBody>
            <a:bodyPr/>
            <a:lstStyle/>
            <a:p>
              <a:endParaRPr lang="en-US"/>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12">
            <a:extLst>
              <a:ext uri="{FF2B5EF4-FFF2-40B4-BE49-F238E27FC236}">
                <a16:creationId xmlns:a16="http://schemas.microsoft.com/office/drawing/2014/main" id="{70D44845-BED1-10F2-A260-09CA141443D9}"/>
              </a:ext>
            </a:extLst>
          </p:cNvPr>
          <p:cNvSpPr/>
          <p:nvPr/>
        </p:nvSpPr>
        <p:spPr>
          <a:xfrm>
            <a:off x="3200400" y="1562100"/>
            <a:ext cx="12541034" cy="6903002"/>
          </a:xfrm>
          <a:custGeom>
            <a:avLst/>
            <a:gdLst/>
            <a:ahLst/>
            <a:cxnLst/>
            <a:rect l="l" t="t" r="r" b="b"/>
            <a:pathLst>
              <a:path w="10833652" h="6093930">
                <a:moveTo>
                  <a:pt x="0" y="0"/>
                </a:moveTo>
                <a:lnTo>
                  <a:pt x="10833652" y="0"/>
                </a:lnTo>
                <a:lnTo>
                  <a:pt x="10833652" y="6093930"/>
                </a:lnTo>
                <a:lnTo>
                  <a:pt x="0" y="6093930"/>
                </a:lnTo>
                <a:lnTo>
                  <a:pt x="0" y="0"/>
                </a:lnTo>
                <a:close/>
              </a:path>
            </a:pathLst>
          </a:custGeom>
          <a:blipFill>
            <a:blip r:embed="rId2"/>
            <a:stretch>
              <a:fillRect t="343" b="-25"/>
            </a:stretch>
          </a:blipFill>
        </p:spPr>
        <p:txBody>
          <a:bodyPr/>
          <a:lstStyle/>
          <a:p>
            <a:endParaRPr lang="en-US"/>
          </a:p>
        </p:txBody>
      </p:sp>
      <p:sp>
        <p:nvSpPr>
          <p:cNvPr id="2" name="TextBox 6">
            <a:extLst>
              <a:ext uri="{FF2B5EF4-FFF2-40B4-BE49-F238E27FC236}">
                <a16:creationId xmlns:a16="http://schemas.microsoft.com/office/drawing/2014/main" id="{93C68879-1C2F-74A6-8841-E53514AF0900}"/>
              </a:ext>
            </a:extLst>
          </p:cNvPr>
          <p:cNvSpPr txBox="1"/>
          <p:nvPr/>
        </p:nvSpPr>
        <p:spPr>
          <a:xfrm>
            <a:off x="1828800" y="521230"/>
            <a:ext cx="15590520" cy="910506"/>
          </a:xfrm>
          <a:prstGeom prst="rect">
            <a:avLst/>
          </a:prstGeom>
        </p:spPr>
        <p:txBody>
          <a:bodyPr lIns="0" tIns="0" rIns="0" bIns="0" rtlCol="0" anchor="t">
            <a:spAutoFit/>
          </a:bodyPr>
          <a:lstStyle/>
          <a:p>
            <a:pPr algn="ctr">
              <a:lnSpc>
                <a:spcPts val="7128"/>
              </a:lnSpc>
            </a:pPr>
            <a:r>
              <a:rPr lang="en-US" sz="6600" dirty="0">
                <a:solidFill>
                  <a:srgbClr val="FFFFFF"/>
                </a:solidFill>
                <a:latin typeface="Open Sans Light"/>
              </a:rPr>
              <a:t>Questions?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5231</TotalTime>
  <Words>276</Words>
  <Application>Microsoft Macintosh PowerPoint</Application>
  <PresentationFormat>Custom</PresentationFormat>
  <Paragraphs>29</Paragraphs>
  <Slides>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Open Sans Light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Gittman_ECU_Tenure_Talk_2023.pptx</dc:title>
  <cp:lastModifiedBy>Gittman, Rachel Kelley</cp:lastModifiedBy>
  <cp:revision>30</cp:revision>
  <dcterms:created xsi:type="dcterms:W3CDTF">2006-08-16T00:00:00Z</dcterms:created>
  <dcterms:modified xsi:type="dcterms:W3CDTF">2023-10-24T17:10:14Z</dcterms:modified>
  <dc:identifier>DAFq4hzhjR0</dc:identifier>
</cp:coreProperties>
</file>